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6"/>
  </p:notesMasterIdLst>
  <p:handoutMasterIdLst>
    <p:handoutMasterId r:id="rId67"/>
  </p:handoutMasterIdLst>
  <p:sldIdLst>
    <p:sldId id="331" r:id="rId2"/>
    <p:sldId id="332" r:id="rId3"/>
    <p:sldId id="333" r:id="rId4"/>
    <p:sldId id="334" r:id="rId5"/>
    <p:sldId id="335" r:id="rId6"/>
    <p:sldId id="353" r:id="rId7"/>
    <p:sldId id="354" r:id="rId8"/>
    <p:sldId id="336" r:id="rId9"/>
    <p:sldId id="355" r:id="rId10"/>
    <p:sldId id="356" r:id="rId11"/>
    <p:sldId id="337" r:id="rId12"/>
    <p:sldId id="338" r:id="rId13"/>
    <p:sldId id="339" r:id="rId14"/>
    <p:sldId id="340" r:id="rId15"/>
    <p:sldId id="359" r:id="rId16"/>
    <p:sldId id="360" r:id="rId17"/>
    <p:sldId id="341" r:id="rId18"/>
    <p:sldId id="342" r:id="rId19"/>
    <p:sldId id="343" r:id="rId20"/>
    <p:sldId id="344" r:id="rId21"/>
    <p:sldId id="345" r:id="rId22"/>
    <p:sldId id="346" r:id="rId23"/>
    <p:sldId id="277" r:id="rId24"/>
    <p:sldId id="278" r:id="rId25"/>
    <p:sldId id="326" r:id="rId26"/>
    <p:sldId id="382" r:id="rId27"/>
    <p:sldId id="384" r:id="rId28"/>
    <p:sldId id="279" r:id="rId29"/>
    <p:sldId id="280" r:id="rId30"/>
    <p:sldId id="281" r:id="rId31"/>
    <p:sldId id="282" r:id="rId32"/>
    <p:sldId id="283" r:id="rId33"/>
    <p:sldId id="285" r:id="rId34"/>
    <p:sldId id="327" r:id="rId35"/>
    <p:sldId id="328" r:id="rId36"/>
    <p:sldId id="286" r:id="rId37"/>
    <p:sldId id="329" r:id="rId38"/>
    <p:sldId id="287" r:id="rId39"/>
    <p:sldId id="288" r:id="rId40"/>
    <p:sldId id="289" r:id="rId41"/>
    <p:sldId id="361" r:id="rId42"/>
    <p:sldId id="363" r:id="rId43"/>
    <p:sldId id="292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30" r:id="rId52"/>
    <p:sldId id="301" r:id="rId53"/>
    <p:sldId id="302" r:id="rId54"/>
    <p:sldId id="323" r:id="rId55"/>
    <p:sldId id="321" r:id="rId56"/>
    <p:sldId id="305" r:id="rId57"/>
    <p:sldId id="306" r:id="rId58"/>
    <p:sldId id="314" r:id="rId59"/>
    <p:sldId id="377" r:id="rId60"/>
    <p:sldId id="315" r:id="rId61"/>
    <p:sldId id="316" r:id="rId62"/>
    <p:sldId id="317" r:id="rId63"/>
    <p:sldId id="318" r:id="rId64"/>
    <p:sldId id="320" r:id="rId65"/>
  </p:sldIdLst>
  <p:sldSz cx="9144000" cy="6858000" type="screen4x3"/>
  <p:notesSz cx="6784975" cy="98567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886" autoAdjust="0"/>
  </p:normalViewPr>
  <p:slideViewPr>
    <p:cSldViewPr>
      <p:cViewPr varScale="1">
        <p:scale>
          <a:sx n="63" d="100"/>
          <a:sy n="63" d="100"/>
        </p:scale>
        <p:origin x="202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0896" cy="493393"/>
          </a:xfrm>
          <a:prstGeom prst="rect">
            <a:avLst/>
          </a:prstGeom>
        </p:spPr>
        <p:txBody>
          <a:bodyPr vert="horz" lIns="90981" tIns="45491" rIns="90981" bIns="4549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2497" y="1"/>
            <a:ext cx="2940896" cy="493393"/>
          </a:xfrm>
          <a:prstGeom prst="rect">
            <a:avLst/>
          </a:prstGeom>
        </p:spPr>
        <p:txBody>
          <a:bodyPr vert="horz" lIns="90981" tIns="45491" rIns="90981" bIns="45491" rtlCol="0"/>
          <a:lstStyle>
            <a:lvl1pPr algn="r">
              <a:defRPr sz="1200"/>
            </a:lvl1pPr>
          </a:lstStyle>
          <a:p>
            <a:fld id="{0088DBD7-8F0C-4109-BE5D-5BF4417106EA}" type="datetimeFigureOut">
              <a:rPr lang="cs-CZ" smtClean="0"/>
              <a:t>07.07.2020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61823"/>
            <a:ext cx="2940896" cy="493391"/>
          </a:xfrm>
          <a:prstGeom prst="rect">
            <a:avLst/>
          </a:prstGeom>
        </p:spPr>
        <p:txBody>
          <a:bodyPr vert="horz" lIns="90981" tIns="45491" rIns="90981" bIns="4549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2497" y="9361823"/>
            <a:ext cx="2940896" cy="493391"/>
          </a:xfrm>
          <a:prstGeom prst="rect">
            <a:avLst/>
          </a:prstGeom>
        </p:spPr>
        <p:txBody>
          <a:bodyPr vert="horz" lIns="90981" tIns="45491" rIns="90981" bIns="45491" rtlCol="0" anchor="b"/>
          <a:lstStyle>
            <a:lvl1pPr algn="r">
              <a:defRPr sz="1200"/>
            </a:lvl1pPr>
          </a:lstStyle>
          <a:p>
            <a:fld id="{595FD882-E1B8-492F-B18E-329FA2A2A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277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0154" cy="492842"/>
          </a:xfrm>
          <a:prstGeom prst="rect">
            <a:avLst/>
          </a:prstGeom>
        </p:spPr>
        <p:txBody>
          <a:bodyPr vert="horz" lIns="92232" tIns="46115" rIns="92232" bIns="461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3252" y="1"/>
            <a:ext cx="2940154" cy="492842"/>
          </a:xfrm>
          <a:prstGeom prst="rect">
            <a:avLst/>
          </a:prstGeom>
        </p:spPr>
        <p:txBody>
          <a:bodyPr vert="horz" lIns="92232" tIns="46115" rIns="92232" bIns="46115" rtlCol="0"/>
          <a:lstStyle>
            <a:lvl1pPr algn="r">
              <a:defRPr sz="1200"/>
            </a:lvl1pPr>
          </a:lstStyle>
          <a:p>
            <a:fld id="{F873AD1E-FA9A-4508-9B5D-CC39BB80E279}" type="datetimeFigureOut">
              <a:rPr lang="cs-CZ" smtClean="0"/>
              <a:t>07.07.2020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2" tIns="46115" rIns="92232" bIns="461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8498" y="4681976"/>
            <a:ext cx="5427980" cy="4435555"/>
          </a:xfrm>
          <a:prstGeom prst="rect">
            <a:avLst/>
          </a:prstGeom>
        </p:spPr>
        <p:txBody>
          <a:bodyPr vert="horz" lIns="92232" tIns="46115" rIns="92232" bIns="46115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3" y="9362240"/>
            <a:ext cx="2940154" cy="492842"/>
          </a:xfrm>
          <a:prstGeom prst="rect">
            <a:avLst/>
          </a:prstGeom>
        </p:spPr>
        <p:txBody>
          <a:bodyPr vert="horz" lIns="92232" tIns="46115" rIns="92232" bIns="461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3252" y="9362240"/>
            <a:ext cx="2940154" cy="492842"/>
          </a:xfrm>
          <a:prstGeom prst="rect">
            <a:avLst/>
          </a:prstGeom>
        </p:spPr>
        <p:txBody>
          <a:bodyPr vert="horz" lIns="92232" tIns="46115" rIns="92232" bIns="46115" rtlCol="0" anchor="b"/>
          <a:lstStyle>
            <a:lvl1pPr algn="r">
              <a:defRPr sz="1200"/>
            </a:lvl1pPr>
          </a:lstStyle>
          <a:p>
            <a:fld id="{4F9A8902-F466-4DA1-830C-E0FE69F141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54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550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022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85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9809">
              <a:buFont typeface="Arial" pitchFamily="34" charset="0"/>
              <a:buNone/>
              <a:defRPr/>
            </a:pPr>
            <a:endParaRPr lang="cs-CZ" dirty="0"/>
          </a:p>
          <a:p>
            <a:pPr defTabSz="909809">
              <a:buFont typeface="Arial" pitchFamily="34" charset="0"/>
              <a:buChar char="•"/>
              <a:defRPr/>
            </a:pPr>
            <a:endParaRPr lang="cs-CZ" dirty="0"/>
          </a:p>
          <a:p>
            <a:pPr defTabSz="909809">
              <a:buFont typeface="Arial" pitchFamily="34" charset="0"/>
              <a:buChar char="•"/>
              <a:defRPr/>
            </a:pPr>
            <a:endParaRPr lang="cs-CZ" dirty="0"/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76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087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200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0356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5278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4700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7502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441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793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9651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0089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212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2633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7"/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949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2352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1202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85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267">
              <a:buFont typeface="Arial" panose="020B0604020202020204" pitchFamily="34" charset="0"/>
              <a:buNone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022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8552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0222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7796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3169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3778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1787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1534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159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6649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8078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8410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9548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704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750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A7A8-FE8B-4A7E-8AD6-0FD3944BF4CB}" type="datetimeFigureOut">
              <a:rPr lang="cs-CZ" smtClean="0"/>
              <a:t>07.07.2020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E917-CD78-45D1-BD89-F8645486838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A7A8-FE8B-4A7E-8AD6-0FD3944BF4CB}" type="datetimeFigureOut">
              <a:rPr lang="cs-CZ" smtClean="0"/>
              <a:t>07.07.2020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E917-CD78-45D1-BD89-F8645486838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49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A7A8-FE8B-4A7E-8AD6-0FD3944BF4CB}" type="datetimeFigureOut">
              <a:rPr lang="cs-CZ" smtClean="0"/>
              <a:t>07.07.2020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E917-CD78-45D1-BD89-F864548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6CA7A8-FE8B-4A7E-8AD6-0FD3944BF4CB}" type="datetimeFigureOut">
              <a:rPr lang="cs-CZ" smtClean="0"/>
              <a:t>07.07.2020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AE0E917-CD78-45D1-BD89-F864548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6CA7A8-FE8B-4A7E-8AD6-0FD3944BF4CB}" type="datetimeFigureOut">
              <a:rPr lang="cs-CZ" smtClean="0"/>
              <a:t>07.07.2020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AE0E917-CD78-45D1-BD89-F864548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A6CA7A8-FE8B-4A7E-8AD6-0FD3944BF4CB}" type="datetimeFigureOut">
              <a:rPr lang="cs-CZ" smtClean="0"/>
              <a:t>07.07.2020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E0E917-CD78-45D1-BD89-F864548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A7A8-FE8B-4A7E-8AD6-0FD3944BF4CB}" type="datetimeFigureOut">
              <a:rPr lang="cs-CZ" smtClean="0"/>
              <a:t>07.07.2020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E917-CD78-45D1-BD89-F864548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A7A8-FE8B-4A7E-8AD6-0FD3944BF4CB}" type="datetimeFigureOut">
              <a:rPr lang="cs-CZ" smtClean="0"/>
              <a:t>07.07.2020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E917-CD78-45D1-BD89-F8645486838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A7A8-FE8B-4A7E-8AD6-0FD3944BF4CB}" type="datetimeFigureOut">
              <a:rPr lang="cs-CZ" smtClean="0"/>
              <a:t>07.07.2020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E917-CD78-45D1-BD89-F8645486838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A6CA7A8-FE8B-4A7E-8AD6-0FD3944BF4CB}" type="datetimeFigureOut">
              <a:rPr lang="cs-CZ" smtClean="0"/>
              <a:t>07.07.2020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5AE0E917-CD78-45D1-BD89-F86454868387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obvykle-ceny-a-mzdy-platy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file/9003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vyzva-047-opz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gov.cz/app/zakony/zakonPar.jsp?idBiblio=82870&amp;nr=247~2F2014&amp;rpp=15#local-content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gov.cz/app/zakony/zakonPar.jsp?idBiblio=83006&amp;nr=281~2F2014&amp;rpp=15#local-content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rtal.gov.cz/app/zakony/zakonPar.jsp?idBiblio=60500&amp;nr=410~2F2005&amp;rpp=15#local-content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sv.cz/files/clanky/21382/pece.pdf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psv.cz/files/clanky/21381/zrizeni_DS.pdf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file/9003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060848"/>
            <a:ext cx="7272808" cy="1872208"/>
          </a:xfrm>
        </p:spPr>
        <p:txBody>
          <a:bodyPr/>
          <a:lstStyle/>
          <a:p>
            <a:pPr algn="ctr"/>
            <a:r>
              <a:rPr lang="cs-CZ" dirty="0" smtClean="0"/>
              <a:t>Podpora prorodinných opatření obcí a dalších aktérů na místní úrovni</a:t>
            </a:r>
            <a:br>
              <a:rPr lang="cs-CZ" dirty="0" smtClean="0"/>
            </a:br>
            <a:endParaRPr lang="cs-CZ" sz="2800" b="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1331640" y="4437112"/>
            <a:ext cx="5930356" cy="1656184"/>
          </a:xfrm>
        </p:spPr>
        <p:txBody>
          <a:bodyPr/>
          <a:lstStyle/>
          <a:p>
            <a:pPr algn="ctr"/>
            <a:r>
              <a:rPr lang="cs-CZ" sz="2400" dirty="0" smtClean="0"/>
              <a:t>  </a:t>
            </a:r>
            <a:r>
              <a:rPr lang="cs-CZ" sz="2000" dirty="0" smtClean="0"/>
              <a:t>Výzva 03_16_047 pro MAS</a:t>
            </a:r>
            <a:endParaRPr lang="cs-CZ" sz="2400" dirty="0"/>
          </a:p>
        </p:txBody>
      </p:sp>
      <p:pic>
        <p:nvPicPr>
          <p:cNvPr id="14" name="Zástupný symbol pro obrázek 1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5013176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9505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/>
              <a:t>Představení </a:t>
            </a:r>
            <a:r>
              <a:rPr lang="pl-PL" b="0" dirty="0" smtClean="0"/>
              <a:t>výzvy – </a:t>
            </a:r>
            <a:r>
              <a:rPr lang="pl-PL" b="0" cap="none" dirty="0" smtClean="0"/>
              <a:t>temíny  a alokace</a:t>
            </a:r>
            <a:endParaRPr lang="cs-CZ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/>
              <a:t>Minimální výše podpory na projekt: 400 000 Kč</a:t>
            </a:r>
          </a:p>
          <a:p>
            <a:r>
              <a:rPr lang="cs-CZ" dirty="0" smtClean="0"/>
              <a:t>Maximální výše podpory na projekt: 10 mil. Kč</a:t>
            </a:r>
          </a:p>
          <a:p>
            <a:endParaRPr lang="cs-CZ" dirty="0"/>
          </a:p>
          <a:p>
            <a:r>
              <a:rPr lang="cs-CZ" dirty="0" smtClean="0"/>
              <a:t>Maximální délka trvání projektu: 3 roky </a:t>
            </a:r>
          </a:p>
          <a:p>
            <a:r>
              <a:rPr lang="cs-CZ" dirty="0" smtClean="0"/>
              <a:t>Nejzazší termín ukončení projektu: 30. 6. 2023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631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043608" y="4797152"/>
            <a:ext cx="6984776" cy="900040"/>
          </a:xfrm>
        </p:spPr>
        <p:txBody>
          <a:bodyPr/>
          <a:lstStyle/>
          <a:p>
            <a:pPr algn="ctr"/>
            <a:r>
              <a:rPr lang="cs-CZ" sz="2400" i="1" dirty="0" smtClean="0"/>
              <a:t>24.9.2018 Mikulov</a:t>
            </a:r>
            <a:endParaRPr lang="cs-CZ" sz="2400" i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/>
              <a:t>3</a:t>
            </a:r>
            <a:r>
              <a:rPr lang="cs-CZ" dirty="0" smtClean="0"/>
              <a:t>. Cílové skupiny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11549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/>
              <a:t> </a:t>
            </a:r>
            <a:r>
              <a:rPr lang="pl-PL" b="0" dirty="0" smtClean="0"/>
              <a:t>CÍLOVÉ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844824"/>
            <a:ext cx="8064000" cy="422128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4000" b="1" dirty="0" smtClean="0"/>
              <a:t>Cílovými skupinami jsou zejména osoby pečující o malé děti a osoby se vracejí se na trh práce po návratu z mateřské / rodičovské dovolené. </a:t>
            </a:r>
            <a:endParaRPr lang="cs-CZ" sz="4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9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043608" y="4797152"/>
            <a:ext cx="6984776" cy="900040"/>
          </a:xfrm>
        </p:spPr>
        <p:txBody>
          <a:bodyPr/>
          <a:lstStyle/>
          <a:p>
            <a:pPr algn="ctr"/>
            <a:r>
              <a:rPr lang="cs-CZ" sz="2400" i="1" dirty="0" smtClean="0"/>
              <a:t>24.9.2018 Mikulov</a:t>
            </a:r>
            <a:endParaRPr lang="cs-CZ" sz="2400" i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/>
              <a:t>4</a:t>
            </a:r>
            <a:r>
              <a:rPr lang="cs-CZ" dirty="0" smtClean="0"/>
              <a:t>. ŽADATELÉ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40179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/>
              <a:t>Žadatelé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844824"/>
            <a:ext cx="8064000" cy="422128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3000" b="1" dirty="0" smtClean="0"/>
              <a:t>Oprávnění žadatelé</a:t>
            </a:r>
            <a:r>
              <a:rPr lang="cs-CZ" sz="3000" b="1" dirty="0"/>
              <a:t>: </a:t>
            </a:r>
            <a:r>
              <a:rPr lang="cs-CZ" sz="3000" dirty="0" smtClean="0"/>
              <a:t>MAS, obce, dobrovolné svazky obcí, organizace zřizované obcemi, organizace zřizované kraji, příspěvkové organizace, nestátní neziskové organizace, obchodní korporace, OSVČ, poradenské a vzdělávací instituce, poskytovatelé sociálních služeb, profesní a podnikatelská sdružení, sociální partneři, školy a školská zařízení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10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Žadatelé - spolufinancování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653336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Spolufinancování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80086"/>
              </p:ext>
            </p:extLst>
          </p:nvPr>
        </p:nvGraphicFramePr>
        <p:xfrm>
          <a:off x="755577" y="2276873"/>
          <a:ext cx="7776865" cy="2005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7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17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Typ </a:t>
                      </a:r>
                      <a:r>
                        <a:rPr lang="cs-CZ" sz="1100" dirty="0">
                          <a:effectLst/>
                        </a:rPr>
                        <a:t>organizace - Méně rozvinuté regiony</a:t>
                      </a:r>
                      <a:endParaRPr lang="cs-CZ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EU podíl</a:t>
                      </a:r>
                      <a:endParaRPr lang="cs-CZ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Státní rozpočet </a:t>
                      </a:r>
                      <a:endParaRPr lang="cs-CZ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Příjemce</a:t>
                      </a:r>
                      <a:endParaRPr lang="cs-CZ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7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Právnické osoby vykonávající činnost škol a školských zařízení (zapsané ve školském rejstříku)</a:t>
                      </a:r>
                      <a:endParaRPr lang="cs-CZ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85%</a:t>
                      </a:r>
                      <a:endParaRPr lang="cs-CZ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10%</a:t>
                      </a:r>
                      <a:endParaRPr lang="cs-CZ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5% 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7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Kraje, obce, organizace zřizované kraji a obcemi </a:t>
                      </a:r>
                      <a:br>
                        <a:rPr lang="cs-CZ" sz="1100" dirty="0">
                          <a:effectLst/>
                        </a:rPr>
                      </a:br>
                      <a:r>
                        <a:rPr lang="cs-CZ" sz="1100" dirty="0">
                          <a:effectLst/>
                        </a:rPr>
                        <a:t>(s výjimkou škol a školských zařízení)</a:t>
                      </a:r>
                      <a:endParaRPr lang="cs-CZ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85%</a:t>
                      </a:r>
                      <a:endParaRPr lang="cs-CZ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10%</a:t>
                      </a:r>
                      <a:endParaRPr lang="cs-CZ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5%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7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Veřejné vysoké školy a výzkumné organizace</a:t>
                      </a:r>
                      <a:endParaRPr lang="cs-CZ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85%</a:t>
                      </a:r>
                      <a:endParaRPr lang="cs-CZ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10%</a:t>
                      </a:r>
                      <a:endParaRPr lang="cs-CZ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5%</a:t>
                      </a:r>
                      <a:endParaRPr lang="cs-CZ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0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Soukromoprávní subjekty vykonávající veřejně prospěšnou činnost *</a:t>
                      </a:r>
                      <a:endParaRPr lang="cs-CZ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85%</a:t>
                      </a:r>
                      <a:endParaRPr lang="cs-CZ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15%</a:t>
                      </a:r>
                      <a:endParaRPr lang="cs-CZ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   0% **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7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Ostatní subjekty</a:t>
                      </a:r>
                      <a:endParaRPr lang="cs-CZ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85%</a:t>
                      </a:r>
                      <a:endParaRPr lang="cs-CZ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0%</a:t>
                      </a:r>
                      <a:endParaRPr lang="cs-CZ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15%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189723"/>
              </p:ext>
            </p:extLst>
          </p:nvPr>
        </p:nvGraphicFramePr>
        <p:xfrm>
          <a:off x="755576" y="4293096"/>
          <a:ext cx="7776864" cy="2065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7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53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Typ organizace - Praha</a:t>
                      </a:r>
                      <a:endParaRPr lang="cs-CZ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EU podíl</a:t>
                      </a:r>
                      <a:endParaRPr lang="cs-CZ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Státní rozpočet </a:t>
                      </a:r>
                      <a:endParaRPr lang="cs-CZ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Příjemce</a:t>
                      </a:r>
                      <a:endParaRPr lang="cs-CZ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5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Právnické osoby vykonávající činnost škol a školských zařízení (zapsané ve školském rejstříku)</a:t>
                      </a:r>
                      <a:endParaRPr lang="cs-CZ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50%</a:t>
                      </a:r>
                      <a:endParaRPr lang="cs-CZ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45%</a:t>
                      </a:r>
                      <a:endParaRPr lang="cs-CZ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5% </a:t>
                      </a:r>
                      <a:endParaRPr lang="cs-CZ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0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Kraje, obce, organizace zřizované kraji a obcemi včetně hl. m. Prahy</a:t>
                      </a:r>
                      <a:br>
                        <a:rPr lang="cs-CZ" sz="1100" dirty="0">
                          <a:effectLst/>
                        </a:rPr>
                      </a:br>
                      <a:r>
                        <a:rPr lang="cs-CZ" sz="1100" dirty="0">
                          <a:effectLst/>
                        </a:rPr>
                        <a:t>(s výjimkou škol a školských zařízení)</a:t>
                      </a:r>
                      <a:endParaRPr lang="cs-CZ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50%</a:t>
                      </a:r>
                      <a:endParaRPr lang="cs-CZ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45%</a:t>
                      </a:r>
                      <a:endParaRPr lang="cs-CZ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5%</a:t>
                      </a:r>
                      <a:endParaRPr lang="cs-CZ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3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Veřejné vysoké školy a výzkumné organizace</a:t>
                      </a:r>
                      <a:endParaRPr lang="cs-CZ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50%</a:t>
                      </a:r>
                      <a:endParaRPr lang="cs-CZ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45%</a:t>
                      </a:r>
                      <a:endParaRPr lang="cs-CZ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5%</a:t>
                      </a:r>
                      <a:endParaRPr lang="cs-CZ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5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Soukromoprávní subjekty vykonávající veřejně prospěšnou činnost *</a:t>
                      </a:r>
                      <a:endParaRPr lang="cs-CZ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50%</a:t>
                      </a:r>
                      <a:endParaRPr lang="cs-CZ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50%</a:t>
                      </a:r>
                      <a:endParaRPr lang="cs-CZ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   0% **</a:t>
                      </a:r>
                      <a:endParaRPr lang="cs-CZ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3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Ostatní subjekty</a:t>
                      </a:r>
                      <a:endParaRPr lang="cs-CZ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50%</a:t>
                      </a:r>
                      <a:endParaRPr lang="cs-CZ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0%</a:t>
                      </a:r>
                      <a:endParaRPr lang="cs-CZ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50%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71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Žadatelé - spolufinancování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Spolufinancování</a:t>
            </a:r>
          </a:p>
          <a:p>
            <a:pPr lvl="1"/>
            <a:r>
              <a:rPr lang="cs-CZ" dirty="0" smtClean="0"/>
              <a:t>Případné </a:t>
            </a:r>
            <a:r>
              <a:rPr lang="cs-CZ" dirty="0"/>
              <a:t>příspěvky rodičů (ponížené o úhradu výdajů mimo rozpočet projektu, např. stravné dětí) mohou být zahrnuty do spolufinancování ze strany příjemce. Pokud by částka vybraných příspěvků přesáhla výši spolufinancování, bude se jednat o příjmy </a:t>
            </a:r>
            <a:r>
              <a:rPr lang="cs-CZ" dirty="0" smtClean="0"/>
              <a:t>projektu, což by vedlo ke snížení </a:t>
            </a:r>
            <a:r>
              <a:rPr lang="pl-PL" dirty="0" smtClean="0"/>
              <a:t>podpory </a:t>
            </a:r>
            <a:r>
              <a:rPr lang="pl-PL" dirty="0"/>
              <a:t>projektu ze zdrojů </a:t>
            </a:r>
            <a:r>
              <a:rPr lang="pl-PL" dirty="0" smtClean="0"/>
              <a:t>ŘO.</a:t>
            </a:r>
            <a:endParaRPr lang="cs-CZ" dirty="0" smtClean="0"/>
          </a:p>
          <a:p>
            <a:pPr lvl="1"/>
            <a:r>
              <a:rPr lang="cs-CZ" dirty="0" smtClean="0"/>
              <a:t>Výdaje</a:t>
            </a:r>
            <a:r>
              <a:rPr lang="cs-CZ" dirty="0"/>
              <a:t>, které nebudou součástí projektu (jako např. stravné dětí), ale jsou nezbytné pro realizaci </a:t>
            </a:r>
            <a:r>
              <a:rPr lang="cs-CZ" dirty="0" smtClean="0"/>
              <a:t>projektu, </a:t>
            </a:r>
            <a:r>
              <a:rPr lang="cs-CZ" dirty="0"/>
              <a:t>je potřeba přesně definovat v projektové </a:t>
            </a:r>
            <a:r>
              <a:rPr lang="cs-CZ" dirty="0" smtClean="0"/>
              <a:t>žádosti. </a:t>
            </a:r>
            <a:endParaRPr lang="cs-CZ" dirty="0"/>
          </a:p>
          <a:p>
            <a:pPr lvl="1"/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9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043608" y="4797152"/>
            <a:ext cx="6984776" cy="900040"/>
          </a:xfrm>
        </p:spPr>
        <p:txBody>
          <a:bodyPr/>
          <a:lstStyle/>
          <a:p>
            <a:pPr algn="ctr"/>
            <a:r>
              <a:rPr lang="cs-CZ" sz="2400" i="1" dirty="0" smtClean="0"/>
              <a:t>1. část</a:t>
            </a:r>
            <a:endParaRPr lang="cs-CZ" sz="2400" i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/>
              <a:t>5</a:t>
            </a:r>
            <a:r>
              <a:rPr lang="cs-CZ" dirty="0" smtClean="0"/>
              <a:t>. PODPOROVANÉ AKTIVITY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29572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604488" cy="1080000"/>
          </a:xfrm>
        </p:spPr>
        <p:txBody>
          <a:bodyPr/>
          <a:lstStyle/>
          <a:p>
            <a:r>
              <a:rPr lang="pl-PL" b="0" dirty="0" smtClean="0"/>
              <a:t>Podporované aktivity</a:t>
            </a:r>
            <a:endParaRPr lang="cs-CZ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43200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cs-CZ" dirty="0" smtClean="0"/>
              <a:t>Zařízení péče o děti zajišťující péči o děti v době mimo školní vyučování (ranní či odpolední pobyt)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 smtClean="0"/>
              <a:t>Doprovody na kroužky a zájmové aktivity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 smtClean="0"/>
              <a:t>Příměstské tábory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 smtClean="0"/>
              <a:t>Společná doprava dětí do/ze školy, dětské skupiny a/nebo příměstského tábora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 smtClean="0"/>
              <a:t>Dětské skupiny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 smtClean="0"/>
              <a:t>Vzdělávání pečujících osob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262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604488" cy="10800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cs-CZ" sz="2000" dirty="0" smtClean="0"/>
              <a:t>Zařízení péče o děti zajišťující péči o děti v době mimo školní vyučování (ranní či odpolední pobyt) – „DĚTSKÉ KLUBY“</a:t>
            </a:r>
            <a:endParaRPr lang="pl-PL" b="0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000" cy="4320480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/>
              <a:t>Z</a:t>
            </a:r>
            <a:r>
              <a:rPr lang="cs-CZ" b="1" dirty="0" smtClean="0"/>
              <a:t>akládání </a:t>
            </a:r>
            <a:r>
              <a:rPr lang="cs-CZ" b="1" dirty="0"/>
              <a:t>a provozování </a:t>
            </a:r>
            <a:r>
              <a:rPr lang="cs-CZ" b="1" dirty="0" smtClean="0"/>
              <a:t>zařízení péče o děti:</a:t>
            </a:r>
            <a:endParaRPr lang="cs-CZ" sz="2200" dirty="0" smtClean="0"/>
          </a:p>
          <a:p>
            <a:r>
              <a:rPr lang="cs-CZ" sz="2200" dirty="0" smtClean="0"/>
              <a:t>určeno pouze pro žáky 1. stupně ZŠ (popř. přípravné třídy ZŠ)</a:t>
            </a:r>
          </a:p>
          <a:p>
            <a:pPr lvl="0"/>
            <a:r>
              <a:rPr lang="cs-CZ" sz="2200" dirty="0" smtClean="0"/>
              <a:t>minimální </a:t>
            </a:r>
            <a:r>
              <a:rPr lang="cs-CZ" sz="2200" dirty="0"/>
              <a:t>kapacita zřizovaného zařízení </a:t>
            </a:r>
            <a:r>
              <a:rPr lang="cs-CZ" sz="2200" dirty="0" smtClean="0"/>
              <a:t>- </a:t>
            </a:r>
            <a:r>
              <a:rPr lang="cs-CZ" sz="2200" b="1" dirty="0" smtClean="0"/>
              <a:t>5 dětí</a:t>
            </a:r>
            <a:endParaRPr lang="cs-CZ" sz="2200" b="1" dirty="0"/>
          </a:p>
          <a:p>
            <a:pPr lvl="0"/>
            <a:r>
              <a:rPr lang="cs-CZ" sz="2200" dirty="0" smtClean="0"/>
              <a:t>na </a:t>
            </a:r>
            <a:r>
              <a:rPr lang="cs-CZ" sz="2200" dirty="0"/>
              <a:t>jednu pečující osobu </a:t>
            </a:r>
            <a:r>
              <a:rPr lang="cs-CZ" sz="2200" dirty="0" smtClean="0"/>
              <a:t>je optimální </a:t>
            </a:r>
            <a:r>
              <a:rPr lang="cs-CZ" sz="2200" dirty="0"/>
              <a:t>počet </a:t>
            </a:r>
            <a:r>
              <a:rPr lang="cs-CZ" sz="2200" dirty="0" smtClean="0"/>
              <a:t>- nejvýše </a:t>
            </a:r>
            <a:r>
              <a:rPr lang="cs-CZ" sz="2200" dirty="0"/>
              <a:t>15 </a:t>
            </a:r>
            <a:r>
              <a:rPr lang="cs-CZ" sz="2200" dirty="0" smtClean="0"/>
              <a:t>dětí</a:t>
            </a:r>
            <a:endParaRPr lang="cs-CZ" sz="2200" dirty="0"/>
          </a:p>
          <a:p>
            <a:pPr lvl="0"/>
            <a:r>
              <a:rPr lang="cs-CZ" sz="2200" dirty="0" smtClean="0"/>
              <a:t>doprovody </a:t>
            </a:r>
            <a:r>
              <a:rPr lang="cs-CZ" sz="2200" dirty="0"/>
              <a:t>dětí </a:t>
            </a:r>
            <a:r>
              <a:rPr lang="cs-CZ" sz="2200" dirty="0" smtClean="0"/>
              <a:t>do zařízení </a:t>
            </a:r>
            <a:r>
              <a:rPr lang="cs-CZ" sz="2200" dirty="0"/>
              <a:t>a </a:t>
            </a:r>
            <a:r>
              <a:rPr lang="cs-CZ" sz="2200" dirty="0" smtClean="0"/>
              <a:t>druhá pečující osoba </a:t>
            </a:r>
            <a:r>
              <a:rPr lang="cs-CZ" sz="2200" dirty="0"/>
              <a:t>v době pobytu skupiny dětí ve venkovních prostorách </a:t>
            </a:r>
            <a:endParaRPr lang="cs-CZ" sz="2200" dirty="0" smtClean="0"/>
          </a:p>
          <a:p>
            <a:pPr lvl="0"/>
            <a:r>
              <a:rPr lang="cs-CZ" sz="2200" dirty="0" smtClean="0"/>
              <a:t>Písemná smlouva mezi příjemcem a rodiči dítěte na každé pololetí školního roku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88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</a:t>
            </a:r>
            <a:r>
              <a:rPr lang="cs-CZ" baseline="0" dirty="0" smtClean="0"/>
              <a:t> Semináře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43608" y="1268760"/>
            <a:ext cx="7056784" cy="5256584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0" smtClean="0"/>
              <a:t>Úvod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0" smtClean="0"/>
              <a:t>Představení výzvy pro </a:t>
            </a:r>
            <a:r>
              <a:rPr lang="cs-CZ" sz="2000" dirty="0"/>
              <a:t>MAS – Prorodinné </a:t>
            </a:r>
            <a:r>
              <a:rPr lang="cs-CZ" sz="2000" dirty="0" smtClean="0"/>
              <a:t>aktivity</a:t>
            </a:r>
            <a:endParaRPr lang="cs-CZ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0" smtClean="0"/>
              <a:t>Cílové skupiny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0" smtClean="0"/>
              <a:t>Žadatelé</a:t>
            </a:r>
            <a:endParaRPr lang="cs-CZ" sz="2000" baseline="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baseline="0" dirty="0" smtClean="0"/>
              <a:t>Podporované aktivity – 1. část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0" smtClean="0"/>
              <a:t>Koncept rodinné politiky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0"/>
              <a:t>Podporované aktivity – </a:t>
            </a:r>
            <a:r>
              <a:rPr lang="cs-CZ" sz="2000" dirty="0" smtClean="0"/>
              <a:t>2. část</a:t>
            </a:r>
            <a:endParaRPr lang="cs-CZ" sz="2000" baseline="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0" smtClean="0"/>
              <a:t>Způsobilé výdaje, rozpočet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0" smtClean="0"/>
              <a:t>Nezpůsobilé výdaje</a:t>
            </a:r>
            <a:endParaRPr lang="cs-CZ" sz="2000" baseline="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0" smtClean="0"/>
              <a:t>Indikátory</a:t>
            </a:r>
            <a:endParaRPr lang="cs-CZ" sz="2000" baseline="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baseline="0" dirty="0" smtClean="0"/>
              <a:t>Odkazy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0" smtClean="0"/>
              <a:t>Praxe dětské skupiny</a:t>
            </a:r>
            <a:endParaRPr lang="cs-CZ" sz="2000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3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604488" cy="108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Zařízení péče o děti zajišťující péči o děti v době mimo školní vyučování (ranní či odpolední pobyt) – „DĚTSKÉ KLUBY“</a:t>
            </a:r>
            <a:endParaRPr lang="cs-CZ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28800"/>
            <a:ext cx="8064000" cy="4491200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 smtClean="0"/>
              <a:t>Prostory provozovaného zařízení</a:t>
            </a:r>
          </a:p>
          <a:p>
            <a:pPr lvl="0"/>
            <a:r>
              <a:rPr lang="cs-CZ" sz="2000" dirty="0"/>
              <a:t> </a:t>
            </a:r>
            <a:r>
              <a:rPr lang="cs-CZ" sz="2200" dirty="0"/>
              <a:t>je možno sdílet prostory se školní družinou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( podmínka časového </a:t>
            </a:r>
            <a:r>
              <a:rPr lang="cs-CZ" sz="2200" dirty="0"/>
              <a:t>i </a:t>
            </a:r>
            <a:r>
              <a:rPr lang="cs-CZ" sz="2200" dirty="0" smtClean="0"/>
              <a:t>účetního odlišení</a:t>
            </a:r>
            <a:r>
              <a:rPr lang="cs-CZ" sz="2200" dirty="0"/>
              <a:t>)</a:t>
            </a:r>
          </a:p>
          <a:p>
            <a:pPr lvl="0"/>
            <a:r>
              <a:rPr lang="cs-CZ" sz="2200" dirty="0"/>
              <a:t>v oblasti péče o děti od tří let (tedy i děti na 1. stupni základní školy) platí </a:t>
            </a:r>
          </a:p>
          <a:p>
            <a:pPr lvl="1"/>
            <a:r>
              <a:rPr lang="cs-CZ" sz="1600" dirty="0" smtClean="0"/>
              <a:t>Volná živnost - </a:t>
            </a:r>
            <a:r>
              <a:rPr lang="cs-CZ" sz="1600" dirty="0"/>
              <a:t>vyhláška č. 410/2005 Sb., o hygienických požadavcích na prostory a provoz zařízení a provozoven pro výchovu a vzdělávání dětí a </a:t>
            </a:r>
            <a:r>
              <a:rPr lang="cs-CZ" sz="1600" dirty="0" smtClean="0"/>
              <a:t>mladistvých.</a:t>
            </a:r>
            <a:endParaRPr lang="cs-CZ" sz="1600" dirty="0"/>
          </a:p>
          <a:p>
            <a:pPr lvl="1"/>
            <a:r>
              <a:rPr lang="cs-CZ" sz="1600" dirty="0" smtClean="0"/>
              <a:t>Mimo živnost (nikoliv </a:t>
            </a:r>
            <a:r>
              <a:rPr lang="cs-CZ" sz="1600" dirty="0"/>
              <a:t>za účelem </a:t>
            </a:r>
            <a:r>
              <a:rPr lang="cs-CZ" sz="1600" dirty="0" smtClean="0"/>
              <a:t>zisku) - nutno dodržet obecně </a:t>
            </a:r>
            <a:r>
              <a:rPr lang="cs-CZ" sz="1600" dirty="0"/>
              <a:t>závazné platné právní předpisy (pouze zákonná opatření se širší působností vymezující pravidla týkající se odpovědnosti </a:t>
            </a:r>
            <a:r>
              <a:rPr lang="cs-CZ" sz="1600" dirty="0" smtClean="0"/>
              <a:t>za </a:t>
            </a:r>
            <a:r>
              <a:rPr lang="cs-CZ" sz="1600" dirty="0"/>
              <a:t>škodu, občanskoprávních a pracovněprávních vztahů, právnických osob, bezpečnosti staveb a požární ochrany).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757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Dotaz:  </a:t>
            </a: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/>
              <a:t>Lze využívat zařízení zajišťující péči v době mimo školní vyučování také pro děti ze školek?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Odpověď: </a:t>
            </a: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Nelze. Toto by bylo považováno za obcházení podmínek pro provoz dětských skupin – dětská skupina může být však provozována např. pouze odpoledne, tak aby vhodně navázala/doplnila provozní dobu školky. Podpora péče o děti mimo školní vyučování se vztahuje pouze na děti plnící povinnou školní docházku, a to pouze </a:t>
            </a:r>
            <a:br>
              <a:rPr lang="cs-CZ" sz="1600" dirty="0"/>
            </a:br>
            <a:r>
              <a:rPr lang="cs-CZ" sz="1600" dirty="0"/>
              <a:t>na prvním stupni. Pro předškolní děti jsou určeny dětské skupiny</a:t>
            </a:r>
            <a:r>
              <a:rPr lang="cs-CZ" sz="16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Dotaz: </a:t>
            </a: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/>
              <a:t>Pokud bude nedostatečná kapacita školní družiny, je možné ji doplnit zařízením pečující o děti ve shodném čase?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Odpověď</a:t>
            </a:r>
            <a:r>
              <a:rPr lang="cs-CZ" sz="1600" dirty="0"/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Kapacitu je možné doplnit zařízením pečujícím o děti, které bude mít otevřeno ve shodném čase.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729667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Dotaz:</a:t>
            </a: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/>
              <a:t>Je možné provozovat zařízení pečující o děti v prostorách školní družiny – tedy sdílet prostory se školní družinou </a:t>
            </a:r>
            <a:br>
              <a:rPr lang="cs-CZ" sz="1600" b="1" dirty="0"/>
            </a:br>
            <a:r>
              <a:rPr lang="cs-CZ" sz="1600" b="1" dirty="0"/>
              <a:t>a doplnit tak nevyhovující (krátkou) provozní dobu školní družiny?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Odpověď: </a:t>
            </a: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Zařízení péče o děti je možné provozovat v prostorách školní družiny. Nesmí však docházet k překryvu otevírací doby. Zařízení může být ve shodných prostorách otevřeno např. brzy ráno a pozdě odpoledne (tedy před a po skončení otevírací doby školní družiny). Je možné využívat hračky, pomůcky a vybavení školní družiny. Podmínkou je časové </a:t>
            </a:r>
            <a:r>
              <a:rPr lang="cs-CZ" sz="1600" dirty="0" smtClean="0"/>
              <a:t>a </a:t>
            </a:r>
            <a:r>
              <a:rPr lang="cs-CZ" sz="1600" dirty="0"/>
              <a:t>účetní „odlišení“ prostor</a:t>
            </a:r>
            <a:r>
              <a:rPr lang="cs-CZ" sz="16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Dotaz: </a:t>
            </a: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/>
              <a:t>Může být zařízení pečující o děti otevřeno i pro žáky 4. a 5. tříd?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Odpověď</a:t>
            </a:r>
            <a:r>
              <a:rPr lang="cs-CZ" sz="1600" dirty="0"/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Ano, může. Zařízení je určeno pro žáky 1. stupně ZŠ (tj. 1. – 5. třída, příp. i přípravné třídy, nulté ročníky).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87957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604488" cy="1080000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2"/>
            </a:pPr>
            <a:r>
              <a:rPr lang="cs-CZ" sz="2400" dirty="0" smtClean="0"/>
              <a:t>Doprovody na kroužky a zájmové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46449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Podmínky pro doprovody </a:t>
            </a:r>
            <a:r>
              <a:rPr lang="cs-CZ" b="1" dirty="0"/>
              <a:t>dětí na kroužky a zájmové </a:t>
            </a:r>
            <a:r>
              <a:rPr lang="cs-CZ" b="1" dirty="0" smtClean="0"/>
              <a:t>aktivity</a:t>
            </a:r>
            <a:r>
              <a:rPr lang="cs-CZ" dirty="0" smtClean="0"/>
              <a:t>:</a:t>
            </a:r>
          </a:p>
          <a:p>
            <a:r>
              <a:rPr lang="cs-CZ" sz="2200" dirty="0" smtClean="0"/>
              <a:t>poskytování </a:t>
            </a:r>
            <a:r>
              <a:rPr lang="cs-CZ" sz="2200" dirty="0"/>
              <a:t>pouze ve vazbě na provozované </a:t>
            </a:r>
            <a:r>
              <a:rPr lang="cs-CZ" sz="2200" dirty="0" smtClean="0"/>
              <a:t>zařízení </a:t>
            </a:r>
            <a:br>
              <a:rPr lang="cs-CZ" sz="2200" dirty="0" smtClean="0"/>
            </a:br>
            <a:r>
              <a:rPr lang="cs-CZ" sz="2200" dirty="0" smtClean="0"/>
              <a:t>péče </a:t>
            </a:r>
            <a:r>
              <a:rPr lang="cs-CZ" sz="2200" dirty="0"/>
              <a:t>o děti </a:t>
            </a:r>
          </a:p>
          <a:p>
            <a:r>
              <a:rPr lang="cs-CZ" sz="2200" dirty="0" smtClean="0"/>
              <a:t>při </a:t>
            </a:r>
            <a:r>
              <a:rPr lang="cs-CZ" sz="2200" dirty="0"/>
              <a:t>stanovení </a:t>
            </a:r>
            <a:r>
              <a:rPr lang="cs-CZ" sz="2200" dirty="0" smtClean="0"/>
              <a:t>mzdy doprovázejících </a:t>
            </a:r>
            <a:r>
              <a:rPr lang="cs-CZ" sz="2200" dirty="0"/>
              <a:t>osob se vychází z místně a časově obvyklých </a:t>
            </a:r>
            <a:r>
              <a:rPr lang="cs-CZ" sz="2200" dirty="0" smtClean="0"/>
              <a:t>cen</a:t>
            </a:r>
            <a:endParaRPr lang="cs-CZ" sz="2200" dirty="0"/>
          </a:p>
          <a:p>
            <a:r>
              <a:rPr lang="cs-CZ" sz="2200" dirty="0" smtClean="0"/>
              <a:t>1 dítě </a:t>
            </a:r>
            <a:r>
              <a:rPr lang="cs-CZ" sz="2200" dirty="0"/>
              <a:t>může využít doprovod na kroužek (a zpět) </a:t>
            </a:r>
            <a:r>
              <a:rPr lang="cs-CZ" sz="2200" dirty="0" smtClean="0"/>
              <a:t>max. </a:t>
            </a:r>
            <a:r>
              <a:rPr lang="cs-CZ" sz="2200" dirty="0"/>
              <a:t>3 x </a:t>
            </a:r>
            <a:r>
              <a:rPr lang="cs-CZ" sz="2200" dirty="0" smtClean="0"/>
              <a:t>týdně</a:t>
            </a:r>
            <a:endParaRPr lang="cs-CZ" sz="2200" dirty="0"/>
          </a:p>
          <a:p>
            <a:pPr lvl="0"/>
            <a:r>
              <a:rPr lang="cs-CZ" sz="2200" dirty="0" smtClean="0"/>
              <a:t>písemná </a:t>
            </a:r>
            <a:r>
              <a:rPr lang="cs-CZ" sz="2200" dirty="0"/>
              <a:t>smlouva s rodiči o poskytování služby, pololetní aktualizace</a:t>
            </a:r>
          </a:p>
          <a:p>
            <a:pPr lvl="0"/>
            <a:r>
              <a:rPr lang="cs-CZ" sz="2200" dirty="0" smtClean="0"/>
              <a:t>doporučujeme </a:t>
            </a:r>
            <a:r>
              <a:rPr lang="cs-CZ" sz="2200" dirty="0"/>
              <a:t>vést denní evidenci převáděných </a:t>
            </a:r>
            <a:r>
              <a:rPr lang="cs-CZ" sz="2200" dirty="0" smtClean="0"/>
              <a:t>dětí</a:t>
            </a:r>
            <a:endParaRPr lang="cs-CZ" sz="22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235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604488" cy="10800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pl-PL" b="0" dirty="0" smtClean="0"/>
              <a:t>Příměstské tábory</a:t>
            </a:r>
            <a:endParaRPr lang="cs-CZ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000" cy="5517232"/>
          </a:xfrm>
        </p:spPr>
        <p:txBody>
          <a:bodyPr/>
          <a:lstStyle/>
          <a:p>
            <a:r>
              <a:rPr lang="cs-CZ" sz="2200" u="sng" dirty="0" smtClean="0"/>
              <a:t>může</a:t>
            </a:r>
            <a:r>
              <a:rPr lang="cs-CZ" sz="2200" dirty="0" smtClean="0"/>
              <a:t> být realizován jako samostatný projekt a zároveň </a:t>
            </a:r>
            <a:r>
              <a:rPr lang="cs-CZ" sz="2200" u="sng" dirty="0" smtClean="0"/>
              <a:t>nemůže</a:t>
            </a:r>
            <a:r>
              <a:rPr lang="cs-CZ" sz="2200" dirty="0" smtClean="0"/>
              <a:t> být souběžně realizován v kombinaci s aktivitou </a:t>
            </a:r>
            <a:r>
              <a:rPr lang="cs-CZ" sz="2200" i="1" dirty="0" smtClean="0"/>
              <a:t>„Doprovody na kroužky a zájmové aktivity“</a:t>
            </a:r>
          </a:p>
          <a:p>
            <a:r>
              <a:rPr lang="cs-CZ" sz="2200" u="sng" dirty="0" err="1" smtClean="0"/>
              <a:t>nepobytové</a:t>
            </a:r>
            <a:r>
              <a:rPr lang="cs-CZ" sz="2200" dirty="0" smtClean="0"/>
              <a:t> tábory</a:t>
            </a:r>
          </a:p>
          <a:p>
            <a:r>
              <a:rPr lang="cs-CZ" sz="2200" dirty="0" smtClean="0"/>
              <a:t>péče </a:t>
            </a:r>
            <a:r>
              <a:rPr lang="cs-CZ" sz="2200" dirty="0"/>
              <a:t>o děti v době školních </a:t>
            </a:r>
            <a:r>
              <a:rPr lang="cs-CZ" sz="2200" dirty="0" smtClean="0"/>
              <a:t>prázdnin</a:t>
            </a:r>
          </a:p>
          <a:p>
            <a:pPr lvl="0"/>
            <a:r>
              <a:rPr lang="cs-CZ" sz="2200" dirty="0" smtClean="0"/>
              <a:t>doba </a:t>
            </a:r>
            <a:r>
              <a:rPr lang="cs-CZ" sz="2200" dirty="0"/>
              <a:t>konání tábora je omezena pouze na pracovní </a:t>
            </a:r>
            <a:r>
              <a:rPr lang="cs-CZ" sz="2200" dirty="0" smtClean="0"/>
              <a:t>dny</a:t>
            </a:r>
          </a:p>
          <a:p>
            <a:pPr lvl="0"/>
            <a:r>
              <a:rPr lang="cs-CZ" sz="2200" dirty="0" smtClean="0"/>
              <a:t>písemná smlouva mezi příjemcem a rodiči dítěte</a:t>
            </a:r>
          </a:p>
          <a:p>
            <a:pPr lvl="0"/>
            <a:r>
              <a:rPr lang="cs-CZ" sz="2200" dirty="0" smtClean="0"/>
              <a:t>nutné vést denní evidenci přítomných dětí</a:t>
            </a:r>
            <a:endParaRPr lang="cs-CZ" sz="2200" dirty="0"/>
          </a:p>
          <a:p>
            <a:pPr lvl="0"/>
            <a:r>
              <a:rPr lang="cs-CZ" sz="2200" dirty="0" smtClean="0"/>
              <a:t>minimální </a:t>
            </a:r>
            <a:r>
              <a:rPr lang="cs-CZ" sz="2200" dirty="0"/>
              <a:t>kapacita příměstského tábora je </a:t>
            </a:r>
            <a:r>
              <a:rPr lang="cs-CZ" sz="2200" b="1" dirty="0"/>
              <a:t>10 </a:t>
            </a:r>
            <a:r>
              <a:rPr lang="cs-CZ" sz="2200" b="1" dirty="0" smtClean="0"/>
              <a:t>dětí</a:t>
            </a:r>
          </a:p>
          <a:p>
            <a:r>
              <a:rPr lang="cs-CZ" sz="2200" dirty="0"/>
              <a:t>pozor na bagatelní </a:t>
            </a:r>
            <a:r>
              <a:rPr lang="cs-CZ" sz="2200" dirty="0" smtClean="0"/>
              <a:t>podporu!</a:t>
            </a:r>
            <a:endParaRPr lang="cs-CZ" sz="2200" dirty="0"/>
          </a:p>
          <a:p>
            <a:pPr lvl="0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04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Dotaz: 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Může OSVČ provozovat příměstské tábory?</a:t>
            </a:r>
            <a:endParaRPr lang="cs-CZ" dirty="0"/>
          </a:p>
          <a:p>
            <a:r>
              <a:rPr lang="cs-CZ" b="1" dirty="0"/>
              <a:t>Odpověď</a:t>
            </a:r>
            <a:r>
              <a:rPr lang="cs-CZ" dirty="0"/>
              <a:t>: </a:t>
            </a:r>
          </a:p>
          <a:p>
            <a:pPr marL="0" indent="0">
              <a:buNone/>
            </a:pPr>
            <a:r>
              <a:rPr lang="cs-CZ" dirty="0"/>
              <a:t>Ano.  OSVČ může na základě živnostenského listu provozovat příměstské tábory.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558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043608" y="4797152"/>
            <a:ext cx="6984776" cy="1584176"/>
          </a:xfrm>
        </p:spPr>
        <p:txBody>
          <a:bodyPr/>
          <a:lstStyle/>
          <a:p>
            <a:pPr algn="ctr"/>
            <a:r>
              <a:rPr lang="cs-CZ" sz="2400" b="1" dirty="0" smtClean="0"/>
              <a:t>Oddělení </a:t>
            </a:r>
            <a:r>
              <a:rPr lang="cs-CZ" sz="2400" b="1" dirty="0"/>
              <a:t>koncepce rodinné </a:t>
            </a:r>
            <a:r>
              <a:rPr lang="cs-CZ" sz="2400" b="1" dirty="0" smtClean="0"/>
              <a:t>politiky (MPSV)</a:t>
            </a:r>
            <a:endParaRPr lang="cs-CZ" sz="2400" i="1" dirty="0"/>
          </a:p>
          <a:p>
            <a:pPr lvl="0" algn="ctr"/>
            <a:endParaRPr lang="cs-CZ" sz="24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780928"/>
            <a:ext cx="7272808" cy="1512168"/>
          </a:xfrm>
        </p:spPr>
        <p:txBody>
          <a:bodyPr/>
          <a:lstStyle/>
          <a:p>
            <a:pPr algn="ctr"/>
            <a:r>
              <a:rPr lang="cs-CZ" dirty="0"/>
              <a:t>6</a:t>
            </a:r>
            <a:r>
              <a:rPr lang="cs-CZ" dirty="0" smtClean="0"/>
              <a:t>. Koncept rodinné politiky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31165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043608" y="4797152"/>
            <a:ext cx="6984776" cy="900040"/>
          </a:xfrm>
        </p:spPr>
        <p:txBody>
          <a:bodyPr/>
          <a:lstStyle/>
          <a:p>
            <a:pPr algn="ctr"/>
            <a:r>
              <a:rPr lang="cs-CZ" sz="2400" i="1" dirty="0"/>
              <a:t>2</a:t>
            </a:r>
            <a:r>
              <a:rPr lang="cs-CZ" sz="2400" i="1" dirty="0" smtClean="0"/>
              <a:t>. část</a:t>
            </a:r>
            <a:endParaRPr lang="cs-CZ" sz="2400" i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/>
              <a:t>7</a:t>
            </a:r>
            <a:r>
              <a:rPr lang="cs-CZ" dirty="0" smtClean="0"/>
              <a:t>. PODPOROVANÉ AKTIVITY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24916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604488" cy="1080000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4"/>
            </a:pPr>
            <a:r>
              <a:rPr lang="cs-CZ" sz="2400" dirty="0" smtClean="0"/>
              <a:t>Společná doprava dětí do/ze školy, dětské skupiny a/nebo příměstského tábora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000" cy="52565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doprava dětí do/ze školy, dětské skupiny a/nebo příměstského tábora 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pro děti předškolního věku a žáků 1. stupně ZŠ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může být realizována jako samostatný projekt</a:t>
            </a:r>
          </a:p>
          <a:p>
            <a:pPr lvl="0">
              <a:lnSpc>
                <a:spcPct val="100000"/>
              </a:lnSpc>
            </a:pPr>
            <a:r>
              <a:rPr lang="cs-CZ" dirty="0" smtClean="0">
                <a:solidFill>
                  <a:srgbClr val="084A8B"/>
                </a:solidFill>
              </a:rPr>
              <a:t>písemná smlouva mezi příjemcem a rodiči dítěte na každé pololetí</a:t>
            </a:r>
          </a:p>
          <a:p>
            <a:pPr>
              <a:lnSpc>
                <a:spcPct val="100000"/>
              </a:lnSpc>
            </a:pPr>
            <a:r>
              <a:rPr lang="cs-CZ" dirty="0" smtClean="0">
                <a:solidFill>
                  <a:srgbClr val="084A8B"/>
                </a:solidFill>
              </a:rPr>
              <a:t>doporučujeme vedení denní evidence přepravovaných dětí 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není stanoven min. počet dětí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musí být </a:t>
            </a:r>
            <a:r>
              <a:rPr lang="cs-CZ" dirty="0"/>
              <a:t>nezbytná pro realizaci projektu s ohledem na cílovou skupinu 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musí být </a:t>
            </a:r>
            <a:r>
              <a:rPr lang="cs-CZ" dirty="0"/>
              <a:t>efektivní a </a:t>
            </a:r>
            <a:r>
              <a:rPr lang="cs-CZ" dirty="0" smtClean="0"/>
              <a:t>hospodárná</a:t>
            </a:r>
          </a:p>
          <a:p>
            <a:pPr>
              <a:lnSpc>
                <a:spcPct val="100000"/>
              </a:lnSpc>
            </a:pPr>
            <a:endParaRPr lang="cs-CZ" sz="2800" dirty="0"/>
          </a:p>
          <a:p>
            <a:pPr marL="0" lvl="0" indent="0">
              <a:buNone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115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cs-CZ" sz="2400" dirty="0" smtClean="0">
                <a:solidFill>
                  <a:srgbClr val="AFDDFA"/>
                </a:solidFill>
              </a:rPr>
              <a:t>Společná doprava dětí do/ze školy, dětské skupiny a/nebo příměstského tábora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340768"/>
            <a:ext cx="8064000" cy="540060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cs-CZ" sz="2000" dirty="0" smtClean="0"/>
              <a:t>kritéria potřebnosti (musí být splněno alespoň 1 z kritérií)</a:t>
            </a:r>
          </a:p>
          <a:p>
            <a:pPr lvl="1">
              <a:lnSpc>
                <a:spcPct val="100000"/>
              </a:lnSpc>
            </a:pPr>
            <a:r>
              <a:rPr lang="cs-CZ" sz="1800" dirty="0" smtClean="0"/>
              <a:t>neexistuje žádné spojení hromadnou dopravou</a:t>
            </a:r>
          </a:p>
          <a:p>
            <a:pPr lvl="1">
              <a:lnSpc>
                <a:spcPct val="100000"/>
              </a:lnSpc>
            </a:pPr>
            <a:r>
              <a:rPr lang="cs-CZ" sz="1800" dirty="0" smtClean="0"/>
              <a:t>neexistuje vhodné spojení hromadnou dopravou ve vhodném čase (dítě by na začátek vyučování/skupiny/tábora nebo po jeho konci čekalo více než 30 min.)  </a:t>
            </a:r>
          </a:p>
          <a:p>
            <a:pPr lvl="1">
              <a:lnSpc>
                <a:spcPct val="100000"/>
              </a:lnSpc>
            </a:pPr>
            <a:r>
              <a:rPr lang="cs-CZ" sz="1800" dirty="0" smtClean="0"/>
              <a:t>návaznost spojů je komplikovaná (přestupy, čekání na jednotlivé spoje, interval mezi jednotlivými spoji je větší než 1 hod.)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pouze formou </a:t>
            </a:r>
            <a:r>
              <a:rPr lang="cs-CZ" sz="2000" b="1" dirty="0" smtClean="0"/>
              <a:t>služby</a:t>
            </a:r>
            <a:r>
              <a:rPr lang="cs-CZ" sz="2000" dirty="0" smtClean="0"/>
              <a:t>, není možné využívat vlastní dopravní prostředek příjemce nebo rodiče dítěte</a:t>
            </a:r>
          </a:p>
          <a:p>
            <a:pPr lvl="1">
              <a:lnSpc>
                <a:spcPct val="100000"/>
              </a:lnSpc>
            </a:pPr>
            <a:r>
              <a:rPr lang="cs-CZ" sz="1800" dirty="0" smtClean="0"/>
              <a:t>cena služby vyplývá ze smlouvy s dopravcem </a:t>
            </a:r>
          </a:p>
          <a:p>
            <a:r>
              <a:rPr lang="cs-CZ" sz="2000" dirty="0" smtClean="0"/>
              <a:t>přepravce musí dodržovat zákonné předpisy (sedačky a poutání dětí pásy) </a:t>
            </a:r>
          </a:p>
          <a:p>
            <a:r>
              <a:rPr lang="cs-CZ" sz="2000" dirty="0" smtClean="0"/>
              <a:t>náklady na doprovázející osobu – způsobilé u doprovázení předškolních dětí </a:t>
            </a:r>
          </a:p>
          <a:p>
            <a:pPr>
              <a:lnSpc>
                <a:spcPct val="100000"/>
              </a:lnSpc>
              <a:buNone/>
            </a:pPr>
            <a:endParaRPr lang="cs-CZ" b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72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043608" y="4797152"/>
            <a:ext cx="6984776" cy="900040"/>
          </a:xfrm>
        </p:spPr>
        <p:txBody>
          <a:bodyPr/>
          <a:lstStyle/>
          <a:p>
            <a:pPr algn="ctr"/>
            <a:r>
              <a:rPr lang="cs-CZ" sz="2400" i="1" dirty="0" smtClean="0"/>
              <a:t>24.9.2018 Mikulov</a:t>
            </a:r>
            <a:endParaRPr lang="cs-CZ" sz="2400" i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1. úvod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9920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cs-CZ" dirty="0" smtClean="0"/>
              <a:t>Dětské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„školky“ pro děti od 1 roku věku do zahájení povinné školní docházky</a:t>
            </a:r>
          </a:p>
          <a:p>
            <a:r>
              <a:rPr lang="cs-CZ" dirty="0" smtClean="0"/>
              <a:t>podpora vytvoření/transformace stávajících zařízení </a:t>
            </a:r>
          </a:p>
          <a:p>
            <a:r>
              <a:rPr lang="cs-CZ" dirty="0" smtClean="0"/>
              <a:t>Min. kapacita 5 dětí, max. kapacita 24 dětí (není možné ani dočasně navýšit)</a:t>
            </a:r>
          </a:p>
          <a:p>
            <a:r>
              <a:rPr lang="cs-CZ" dirty="0" smtClean="0"/>
              <a:t>Podmínky:</a:t>
            </a:r>
          </a:p>
          <a:p>
            <a:pPr lvl="1"/>
            <a:r>
              <a:rPr lang="cs-CZ" dirty="0" smtClean="0"/>
              <a:t>Služba poskytována mimo domácnost dítěte</a:t>
            </a:r>
          </a:p>
          <a:p>
            <a:pPr lvl="1"/>
            <a:r>
              <a:rPr lang="cs-CZ" dirty="0" smtClean="0"/>
              <a:t>Podpora jen pro zařízení provozované mimo režim školského zákona</a:t>
            </a:r>
          </a:p>
          <a:p>
            <a:pPr lvl="1"/>
            <a:r>
              <a:rPr lang="cs-CZ" dirty="0" smtClean="0"/>
              <a:t>Oddělení DS od dalších aktivit v rozpočtu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094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cs-CZ" dirty="0"/>
              <a:t>Dětské skupiny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000" cy="4752528"/>
          </a:xfrm>
        </p:spPr>
        <p:txBody>
          <a:bodyPr/>
          <a:lstStyle/>
          <a:p>
            <a:r>
              <a:rPr lang="cs-CZ" b="1" dirty="0" smtClean="0"/>
              <a:t>A) Dětská skupina pro veřejnost</a:t>
            </a:r>
          </a:p>
          <a:p>
            <a:pPr lvl="1"/>
            <a:r>
              <a:rPr lang="cs-CZ" dirty="0"/>
              <a:t>dle § 3 odst. 2 zákona č. 247/2014 Sb., o poskytování služby péče o dítě v dětské </a:t>
            </a:r>
            <a:r>
              <a:rPr lang="cs-CZ" dirty="0" smtClean="0"/>
              <a:t>skupině </a:t>
            </a:r>
          </a:p>
          <a:p>
            <a:pPr lvl="1"/>
            <a:r>
              <a:rPr lang="cs-CZ" dirty="0"/>
              <a:t>Provozovatel </a:t>
            </a:r>
            <a:r>
              <a:rPr lang="cs-CZ" dirty="0" smtClean="0"/>
              <a:t>nemusí být </a:t>
            </a:r>
            <a:r>
              <a:rPr lang="cs-CZ" dirty="0"/>
              <a:t>zaměstnavatelem </a:t>
            </a:r>
            <a:r>
              <a:rPr lang="cs-CZ" dirty="0" smtClean="0"/>
              <a:t>rodiče, pokud je</a:t>
            </a:r>
          </a:p>
          <a:p>
            <a:pPr lvl="2"/>
            <a:r>
              <a:rPr lang="cs-CZ" dirty="0" smtClean="0"/>
              <a:t>ústavem</a:t>
            </a:r>
          </a:p>
          <a:p>
            <a:pPr lvl="2"/>
            <a:r>
              <a:rPr lang="cs-CZ" dirty="0" smtClean="0"/>
              <a:t>právnickou </a:t>
            </a:r>
            <a:r>
              <a:rPr lang="cs-CZ" dirty="0"/>
              <a:t>osobou registrovanou nebo evidovanou dle zákona č. 3/2002 Sb</a:t>
            </a:r>
            <a:r>
              <a:rPr lang="cs-CZ" dirty="0" smtClean="0"/>
              <a:t>. (</a:t>
            </a:r>
            <a:r>
              <a:rPr lang="cs-CZ" dirty="0"/>
              <a:t>zákon o církvích a náboženských </a:t>
            </a:r>
            <a:r>
              <a:rPr lang="cs-CZ" dirty="0" smtClean="0"/>
              <a:t>společnostech)</a:t>
            </a:r>
          </a:p>
          <a:p>
            <a:pPr lvl="2"/>
            <a:r>
              <a:rPr lang="cs-CZ" dirty="0" smtClean="0"/>
              <a:t>územním </a:t>
            </a:r>
            <a:r>
              <a:rPr lang="cs-CZ" dirty="0"/>
              <a:t>samosprávným celkem nebo jím zřizovanou právnickou </a:t>
            </a:r>
            <a:r>
              <a:rPr lang="cs-CZ" dirty="0" smtClean="0"/>
              <a:t>osobou</a:t>
            </a:r>
          </a:p>
          <a:p>
            <a:pPr lvl="2"/>
            <a:r>
              <a:rPr lang="cs-CZ" dirty="0" smtClean="0"/>
              <a:t>obecně </a:t>
            </a:r>
            <a:r>
              <a:rPr lang="cs-CZ" dirty="0"/>
              <a:t>prospěšnou </a:t>
            </a:r>
            <a:r>
              <a:rPr lang="cs-CZ" dirty="0" smtClean="0"/>
              <a:t>společností</a:t>
            </a:r>
          </a:p>
          <a:p>
            <a:pPr lvl="2"/>
            <a:r>
              <a:rPr lang="cs-CZ" dirty="0" smtClean="0"/>
              <a:t>nadací </a:t>
            </a:r>
            <a:r>
              <a:rPr lang="cs-CZ" dirty="0"/>
              <a:t>nebo nadačním </a:t>
            </a:r>
            <a:r>
              <a:rPr lang="cs-CZ" dirty="0" smtClean="0"/>
              <a:t>fondem </a:t>
            </a:r>
          </a:p>
          <a:p>
            <a:pPr lvl="2"/>
            <a:r>
              <a:rPr lang="cs-CZ" dirty="0" smtClean="0"/>
              <a:t>spolkem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82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cs-CZ" dirty="0"/>
              <a:t>Dětské skupiny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32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/>
              <a:t>B) Podniková dětská skupina 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cs-CZ" dirty="0" smtClean="0"/>
              <a:t>dle </a:t>
            </a:r>
            <a:r>
              <a:rPr lang="cs-CZ" dirty="0"/>
              <a:t>§ 3 odst. 1 zákona č. 247/2014 Sb., o poskytování služby péče o dítě v dětské </a:t>
            </a:r>
            <a:r>
              <a:rPr lang="cs-CZ" dirty="0" smtClean="0"/>
              <a:t>skupině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</a:t>
            </a:r>
            <a:r>
              <a:rPr lang="cs-CZ" dirty="0" smtClean="0"/>
              <a:t>rovozovatel </a:t>
            </a:r>
            <a:r>
              <a:rPr lang="cs-CZ" dirty="0"/>
              <a:t>dětské skupiny </a:t>
            </a:r>
            <a:r>
              <a:rPr lang="cs-CZ" u="sng" dirty="0"/>
              <a:t>je zaměstnavatelem </a:t>
            </a:r>
            <a:r>
              <a:rPr lang="cs-CZ" dirty="0" smtClean="0"/>
              <a:t>rodiče </a:t>
            </a:r>
            <a:r>
              <a:rPr lang="cs-CZ" b="1" dirty="0" smtClean="0"/>
              <a:t>nebo</a:t>
            </a:r>
            <a:r>
              <a:rPr lang="cs-CZ" dirty="0" smtClean="0"/>
              <a:t> může </a:t>
            </a:r>
            <a:r>
              <a:rPr lang="cs-CZ" dirty="0"/>
              <a:t>poskytovat službu péče o dítě v dětské </a:t>
            </a:r>
            <a:r>
              <a:rPr lang="cs-CZ" dirty="0" smtClean="0"/>
              <a:t>skupině </a:t>
            </a:r>
            <a:r>
              <a:rPr lang="cs-CZ" u="sng" dirty="0" smtClean="0"/>
              <a:t>na </a:t>
            </a:r>
            <a:r>
              <a:rPr lang="cs-CZ" u="sng" dirty="0"/>
              <a:t>základě dohody se zaměstnavatelem tohoto rodiče</a:t>
            </a:r>
            <a:r>
              <a:rPr lang="cs-CZ" dirty="0"/>
              <a:t>, a to za podmínek, za kterých poskytuje službu jinému </a:t>
            </a:r>
            <a:r>
              <a:rPr lang="cs-CZ" dirty="0" smtClean="0"/>
              <a:t>rodiči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722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cs-CZ" dirty="0" smtClean="0"/>
              <a:t>Nejčastější 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70722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b="1" dirty="0"/>
              <a:t>Dotaz: 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/>
              <a:t>Může být oprávněným žadatelem o zřízení dětské skupiny OSVČ nebo obchodní korporace</a:t>
            </a:r>
            <a:r>
              <a:rPr lang="cs-CZ" sz="1800" b="1" dirty="0" smtClean="0"/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b="1" dirty="0"/>
              <a:t>Odpověď: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/>
              <a:t>Poskytovatelem služby péče o dítě v dětské skupině je fyzická nebo právnická osoba, která za podmínek stanovených zákonem č. 247/2014 Sb. o poskytování služby péče o dítě v dětské skupině a o změně souvisejících zákonů poskytuje službu péče o dítě v dětské skupině rodiči nebo jiné osobě. OSVČ může provozovat dětskou skupinu (tzn., že může být příjemce projektu). Buď výhradně pro své zaměstnance, nebo se může spojit s dalšími partnery a založit </a:t>
            </a:r>
            <a:r>
              <a:rPr lang="cs-CZ" sz="1800" dirty="0" smtClean="0"/>
              <a:t>a </a:t>
            </a:r>
            <a:r>
              <a:rPr lang="cs-CZ" sz="1800" dirty="0"/>
              <a:t>provozovat společnou podnikovou dětskou skupinu (tedy pro své zaměstnance a zaměstnance partnerů). </a:t>
            </a:r>
            <a:endParaRPr lang="cs-CZ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Obchodní </a:t>
            </a:r>
            <a:r>
              <a:rPr lang="cs-CZ" sz="1800" dirty="0"/>
              <a:t>korporace mohou založit podnikovou dětskou skupinu</a:t>
            </a:r>
            <a:r>
              <a:rPr lang="cs-CZ" sz="18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dirty="0"/>
          </a:p>
          <a:p>
            <a:pPr>
              <a:spcAft>
                <a:spcPts val="1200"/>
              </a:spcAft>
            </a:pPr>
            <a:endParaRPr lang="cs-CZ" sz="1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633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Dotaz: </a:t>
            </a: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/>
              <a:t>Mohou být do dětské skupiny s kapacitou deset dětí přibrány na dobu určitou děti ze spřátelené organizace, než proběhne rekonstrukce jejich vlastních prostor?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Odpověď</a:t>
            </a:r>
            <a:r>
              <a:rPr lang="cs-CZ" sz="1600" dirty="0"/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Ne, kapacita deset dětí nesmí být překročena.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Dotaz: </a:t>
            </a: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/>
              <a:t>Lze v rámci prorodinných opatření podporovat lesní školky a mateřská centra?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Odpověď: </a:t>
            </a: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V rámci podpory prorodinných opatření obcí a aktérů na místní úrovni není obecně možné podporovat provoz lesní školky a mateřských center. Tyto instituce však mohou projít tzv. transformací a přetvořit se v dětskou skupinu, </a:t>
            </a:r>
            <a:r>
              <a:rPr lang="cs-CZ" sz="1600" dirty="0" smtClean="0"/>
              <a:t>na </a:t>
            </a:r>
            <a:r>
              <a:rPr lang="cs-CZ" sz="1600" dirty="0"/>
              <a:t>níž jsou kladeny požadavky dle zákona č. 247/2014 Sb. o poskytování služeb péče o dítě v dětské skupině. </a:t>
            </a:r>
            <a:br>
              <a:rPr lang="cs-CZ" sz="1600" dirty="0"/>
            </a:br>
            <a:r>
              <a:rPr lang="cs-CZ" sz="1600" dirty="0"/>
              <a:t>V mateřském centru je pak nutné oddělit činnost mateřského centra (volnočasové aktivity pro matky a rodiny apod.) a případné zajištění péče o děti vytvořením samostatné dětské skupiny.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5970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Dotaz: </a:t>
            </a: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/>
              <a:t>Co obnáší transformace na dětskou skupinu</a:t>
            </a:r>
            <a:r>
              <a:rPr lang="cs-CZ" sz="1600" b="1" dirty="0" smtClean="0"/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Odpověď:</a:t>
            </a: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Transformace je přebudování stávajícího zařízení péče o děti předškolního věku. Jedná se tedy o přeměnu např. mateřských center, klubů a koutků provozovaných podle obecně platných právních předpisů na dětskou skupinu dle zákona č. 247/2014 Sb. poskytnutí služeb péče o dítě v dětské skupině. Poskytovat službu péče o dítě v dětské skupině lze jen na základě oprávnění k poskytování služby péče o dítě v dětské skupině.  Oprávnění vzniká dnem zápisu fyzické nebo právnické osoby do evidence poskytovatelů dětských skupin (MPSV).  K zápisu do evidence poskytovatelů dětských skupin musí dojít před zahájením provozu a docházkou dětí dle harmonogramu projektu. Tj. např. pokud se nyní provozuje dětský koutek, tak se uzavře, upraví se místnosti, zajistí se stanovisko hygieny, povinné pojištění atd., požádá se o zápis do evidence poskytovatelů dětských skupin a po zapsání se znovu otevře pro docházku dětí. Z projektu se tedy bude část doby realizace transformovat a část doby provozovat. Zápis do evidence podléhá správnímu řízení. Žádost je nutné poslat v dostatečném předstihu.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7972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cs-CZ" dirty="0" smtClean="0"/>
              <a:t>Vzdělávání pečujících osob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000" cy="4896544"/>
          </a:xfrm>
        </p:spPr>
        <p:txBody>
          <a:bodyPr/>
          <a:lstStyle/>
          <a:p>
            <a:r>
              <a:rPr lang="cs-CZ" sz="2000" dirty="0"/>
              <a:t>v</a:t>
            </a:r>
            <a:r>
              <a:rPr lang="cs-CZ" sz="2000" dirty="0" smtClean="0"/>
              <a:t>ztahuje se na další </a:t>
            </a:r>
            <a:r>
              <a:rPr lang="cs-CZ" sz="2000" dirty="0"/>
              <a:t>profesní vzdělávání pro pečující osoby zaměřené na zlepšení jejich přístupu na trh práce, včetně výkonu samostatné výdělečné </a:t>
            </a:r>
            <a:r>
              <a:rPr lang="cs-CZ" sz="2000" dirty="0" smtClean="0"/>
              <a:t>činnosti 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olba </a:t>
            </a:r>
            <a:r>
              <a:rPr lang="cs-CZ" sz="2000" dirty="0"/>
              <a:t>profesního vzdělávání musí odpovídat potřebám podporované cílové skupiny a musí mít vazbu na projektem deklarované pracovní </a:t>
            </a:r>
            <a:r>
              <a:rPr lang="cs-CZ" sz="2000" dirty="0" smtClean="0"/>
              <a:t>uplatnění</a:t>
            </a:r>
          </a:p>
          <a:p>
            <a:r>
              <a:rPr lang="cs-CZ" sz="2000" dirty="0" smtClean="0"/>
              <a:t>dosažené </a:t>
            </a:r>
            <a:r>
              <a:rPr lang="cs-CZ" sz="2000" dirty="0"/>
              <a:t>vzdělání by podpořeným osobám mělo usnadnit jejich uplatnění například v dětských skupinách, v dětských klubech, na příměstských táborech nebo jako </a:t>
            </a:r>
            <a:r>
              <a:rPr lang="cs-CZ" sz="2000" dirty="0" smtClean="0"/>
              <a:t>OSVČ</a:t>
            </a:r>
          </a:p>
          <a:p>
            <a:r>
              <a:rPr lang="cs-CZ" sz="2000" dirty="0" smtClean="0"/>
              <a:t>podmínky </a:t>
            </a:r>
            <a:r>
              <a:rPr lang="cs-CZ" sz="2000" dirty="0"/>
              <a:t>dalšího profesního vzdělávání jsou uvedeny u aktivity 3.1 Příprava osob z cílových skupin ke vstupu či návratu na trh práce.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38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Dotaz: 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Kdy nejpozději musí pečující osoba splňovat požadovanou kvalifikaci na vzdělání?</a:t>
            </a:r>
            <a:endParaRPr lang="cs-CZ" dirty="0"/>
          </a:p>
          <a:p>
            <a:r>
              <a:rPr lang="cs-CZ" b="1" dirty="0"/>
              <a:t>Odpověď</a:t>
            </a:r>
            <a:r>
              <a:rPr lang="cs-CZ" dirty="0"/>
              <a:t>: </a:t>
            </a:r>
          </a:p>
          <a:p>
            <a:pPr marL="0" indent="0">
              <a:buNone/>
            </a:pPr>
            <a:r>
              <a:rPr lang="cs-CZ" dirty="0"/>
              <a:t>Pečující osoba musí splňovat odpovídající kvalifikaci nejpozději v den, kdy začnete zařízení péče o děti provozovat (resp. kdy začne v zařízení daná osoba pečovat o děti).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4516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043608" y="4797152"/>
            <a:ext cx="6984776" cy="900040"/>
          </a:xfrm>
        </p:spPr>
        <p:txBody>
          <a:bodyPr/>
          <a:lstStyle/>
          <a:p>
            <a:pPr algn="ctr"/>
            <a:r>
              <a:rPr lang="cs-CZ" sz="2400" i="1" dirty="0" smtClean="0"/>
              <a:t>24.9.2018 Mikulov</a:t>
            </a:r>
            <a:endParaRPr lang="cs-CZ" sz="2400" i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/>
              <a:t>8</a:t>
            </a:r>
            <a:r>
              <a:rPr lang="cs-CZ" dirty="0" smtClean="0"/>
              <a:t>. ZPŮSOBILÉ VÝDAJE A ROZPOČET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13998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136456" cy="4824536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Každý výdaj musí </a:t>
            </a:r>
            <a:r>
              <a:rPr lang="cs-CZ" sz="2800" b="1" dirty="0"/>
              <a:t>splňovat </a:t>
            </a:r>
            <a:r>
              <a:rPr lang="cs-CZ" sz="2800" b="1" dirty="0" smtClean="0"/>
              <a:t>tyto podmínky</a:t>
            </a:r>
            <a:endParaRPr lang="cs-CZ" sz="2800" b="1"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je v souladu s právními předpisy (tj. zejména legislativou EU a ČR),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pl-PL" altLang="cs-CZ" dirty="0"/>
              <a:t>je v souladu s pravidly programu a s podmínkami poskytnutí podpory,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je přiměřený,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vznikl v době realizace projektu,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splňuje podmínky územní způsobilosti (tj. váže se na aktivity projektu, které jsou územně způsobilé),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je řádně identifikovatelný, prokazatelný a </a:t>
            </a:r>
            <a:r>
              <a:rPr lang="cs-CZ" altLang="cs-CZ" dirty="0" smtClean="0"/>
              <a:t>doložitelný. </a:t>
            </a:r>
            <a:endParaRPr lang="cs-CZ" altLang="cs-CZ" dirty="0"/>
          </a:p>
          <a:p>
            <a:pPr marL="414000" lvl="1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58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0" kern="0" cap="all" baseline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3400" b="1" dirty="0"/>
              <a:t>Prorodinná opatření by měla pomoci rodičům snadněji sladit rodinný a pracovní </a:t>
            </a:r>
            <a:r>
              <a:rPr lang="cs-CZ" sz="3400" b="1" dirty="0" smtClean="0"/>
              <a:t>život.</a:t>
            </a:r>
          </a:p>
          <a:p>
            <a:pPr algn="just">
              <a:lnSpc>
                <a:spcPct val="100000"/>
              </a:lnSpc>
            </a:pPr>
            <a:r>
              <a:rPr lang="cs-CZ" sz="3400" b="1" dirty="0" smtClean="0"/>
              <a:t>Cílem není pasivní podpora rodiny, ale vytváření podmínek a odstraňování překážek ztěžujících rodičům snadnější skloubení pracovního a rodinného života.</a:t>
            </a:r>
            <a:endParaRPr lang="cs-CZ" sz="3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30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136456" cy="4824536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Osobní </a:t>
            </a:r>
            <a:r>
              <a:rPr lang="cs-CZ" sz="2800" b="1" dirty="0" smtClean="0"/>
              <a:t>náklady</a:t>
            </a:r>
          </a:p>
          <a:p>
            <a:r>
              <a:rPr lang="cs-CZ" sz="2200" dirty="0" smtClean="0"/>
              <a:t>mzdy a platy členů realizačního týmu (RT)</a:t>
            </a:r>
          </a:p>
          <a:p>
            <a:pPr lvl="1"/>
            <a:r>
              <a:rPr lang="cs-CZ" dirty="0" smtClean="0"/>
              <a:t>pracovní </a:t>
            </a:r>
            <a:r>
              <a:rPr lang="cs-CZ" dirty="0"/>
              <a:t>smlouvy (</a:t>
            </a:r>
            <a:r>
              <a:rPr lang="cs-CZ" dirty="0" smtClean="0"/>
              <a:t>PS)</a:t>
            </a:r>
          </a:p>
          <a:p>
            <a:pPr lvl="1"/>
            <a:r>
              <a:rPr lang="cs-CZ" dirty="0" smtClean="0"/>
              <a:t>dohoda </a:t>
            </a:r>
            <a:r>
              <a:rPr lang="cs-CZ" dirty="0"/>
              <a:t>o pracovní činnosti (</a:t>
            </a:r>
            <a:r>
              <a:rPr lang="cs-CZ" dirty="0" smtClean="0"/>
              <a:t>DPČ)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týdenní rozsah nesmí v průměru překračovat 20 hodin, a to maximálně za dobu 52 týdnů. Do částky 2499 Kč za měsíc zaměstnanec ani zaměstnavatel zdravotní a sociální pojištění neplatí. Od částky 2500 Kč za měsíc vzniká povinnost platby zdravotního a sociálního pojištění</a:t>
            </a:r>
          </a:p>
          <a:p>
            <a:pPr lvl="1"/>
            <a:r>
              <a:rPr lang="cs-CZ" dirty="0" smtClean="0"/>
              <a:t>dohoda </a:t>
            </a:r>
            <a:r>
              <a:rPr lang="cs-CZ" dirty="0"/>
              <a:t>o </a:t>
            </a:r>
            <a:r>
              <a:rPr lang="cs-CZ" dirty="0" smtClean="0"/>
              <a:t>provedení </a:t>
            </a:r>
            <a:r>
              <a:rPr lang="cs-CZ" dirty="0"/>
              <a:t>práce (</a:t>
            </a:r>
            <a:r>
              <a:rPr lang="cs-CZ" dirty="0" smtClean="0"/>
              <a:t>DPP)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rozsah práce nesmí překročit 300 hodin v kalendářním roce u jednoho zaměstnavatele. Zdravotní a sociální pojištění se platní jen pokud odměna přesáhne 10 000 Kč (včetně</a:t>
            </a:r>
            <a:r>
              <a:rPr lang="cs-CZ" sz="1600" dirty="0" smtClean="0"/>
              <a:t>)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86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ostatní osobní náklady (dovolená, odměny, odstupné)</a:t>
            </a:r>
          </a:p>
          <a:p>
            <a:pPr lvl="1"/>
            <a:r>
              <a:rPr lang="cs-CZ" dirty="0"/>
              <a:t>prostředky na případné odvody z DPP </a:t>
            </a:r>
          </a:p>
          <a:p>
            <a:pPr lvl="1"/>
            <a:r>
              <a:rPr lang="cs-CZ" dirty="0"/>
              <a:t>prostředky na vyplácení odměn (Odměny jsou způsobilým výdajem za podmínky, že jsou odměnou za splnění mimořádného nebo zvlášť významného úkolu. Součet poskytnutých odměn člena realizačního týmu v daném kalendářním roce však nesmí překročit 25 % jeho mzdy nebo platu za rok), </a:t>
            </a:r>
          </a:p>
          <a:p>
            <a:pPr lvl="1"/>
            <a:r>
              <a:rPr lang="cs-CZ" dirty="0"/>
              <a:t>prostředky na úhradu výdajů, které překračují jednotkovou cenu rozpočtu z důvodu čerpání dovolené (průměr pro výpočet dovolené může být vyšší a to ovlivní celkovou výši náhrady)</a:t>
            </a:r>
          </a:p>
          <a:p>
            <a:pPr lvl="1"/>
            <a:r>
              <a:rPr lang="cs-CZ" dirty="0" smtClean="0"/>
              <a:t>při </a:t>
            </a:r>
            <a:r>
              <a:rPr lang="cs-CZ" dirty="0"/>
              <a:t>převodu z DPP na DPČ je třeba počítat s odvody na soc. a zdravotní pojištění ve výši 34 % z odměny z </a:t>
            </a:r>
            <a:r>
              <a:rPr lang="cs-CZ" dirty="0" smtClean="0"/>
              <a:t>dohody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1799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448" cy="4509320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Stanovení výše hodinové sazby</a:t>
            </a:r>
            <a:endParaRPr lang="cs-CZ" dirty="0" smtClean="0"/>
          </a:p>
          <a:p>
            <a:pPr lvl="1"/>
            <a:r>
              <a:rPr lang="cs-CZ" dirty="0" smtClean="0"/>
              <a:t>Při </a:t>
            </a:r>
            <a:r>
              <a:rPr lang="cs-CZ" dirty="0"/>
              <a:t>stanovení výše hodinové sazby za práci pro projekt u osob, které vykonávají stejnou či obdobnou práci i mimo realizaci projektu, je příjemce povinen brát v úvahu výši sazeb těchto zaměstnanců za činnosti mimo projekt. </a:t>
            </a:r>
            <a:endParaRPr lang="cs-CZ" dirty="0" smtClean="0"/>
          </a:p>
          <a:p>
            <a:pPr lvl="1"/>
            <a:r>
              <a:rPr lang="cs-CZ" dirty="0" smtClean="0"/>
              <a:t>Pokud </a:t>
            </a:r>
            <a:r>
              <a:rPr lang="cs-CZ" dirty="0"/>
              <a:t>zaměstnanec zajišťuje v projektu stejnou či obdobnou činnost, jakou vykonává mimo projekt, pak se výše sazby za práci pro projekt a za stejnou či obdobnou práci bez vazby na projekt nemohou lišit. </a:t>
            </a:r>
            <a:endParaRPr lang="cs-CZ" dirty="0" smtClean="0"/>
          </a:p>
          <a:p>
            <a:pPr lvl="1"/>
            <a:r>
              <a:rPr lang="cs-CZ" dirty="0" smtClean="0"/>
              <a:t>Vyšší </a:t>
            </a:r>
            <a:r>
              <a:rPr lang="cs-CZ" dirty="0"/>
              <a:t>hodinová sazba za práci pro projekt může být stanovena pouze v odůvodněných případech a s ohledem na charakter vykonávané činnosti s projektem nesouvisející.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969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Výše úvazku – maximálně 1,0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Úvazek </a:t>
            </a:r>
            <a:r>
              <a:rPr lang="cs-CZ" dirty="0"/>
              <a:t>osoby, u které je odměňování i jen částečně hrazeno z prostředků projektu OPZ, může být </a:t>
            </a:r>
            <a:r>
              <a:rPr lang="cs-CZ" b="1" dirty="0"/>
              <a:t>maximálně 1,0 dohromady u všech subjektů </a:t>
            </a:r>
            <a:r>
              <a:rPr lang="cs-CZ" dirty="0"/>
              <a:t>(příjemce a partneři) zapojených do daného projektu (tj. součet veškerých úvazků zaměstnance u zaměstnavatele/ů včetně případných DPP a DPČ nesmí překročit jeden pracovní úvazek), a to po celou dobu zapojení daného pracovníka do realizace projektu OPZ.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1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136456" cy="4896544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Pracovní pozice hrazené z nepřímých nákladů (NN)</a:t>
            </a:r>
          </a:p>
          <a:p>
            <a:r>
              <a:rPr lang="pl-PL" dirty="0"/>
              <a:t>nepracují přímo s cílovou skupinou projektu nebo </a:t>
            </a:r>
          </a:p>
          <a:p>
            <a:r>
              <a:rPr lang="cs-CZ" dirty="0"/>
              <a:t>nezajišťují výstup, který je určen k přímému využití cílovou skupinou </a:t>
            </a:r>
            <a:r>
              <a:rPr lang="cs-CZ" dirty="0" smtClean="0"/>
              <a:t>projektu</a:t>
            </a:r>
          </a:p>
          <a:p>
            <a:endParaRPr lang="cs-CZ" dirty="0" smtClean="0"/>
          </a:p>
          <a:p>
            <a:r>
              <a:rPr lang="cs-CZ" dirty="0" smtClean="0"/>
              <a:t>Pozice hrazené z NN se do rozpočtu projektu neuvádějí, např.: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b="1" dirty="0" smtClean="0"/>
              <a:t>Projektový manažer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b="1" dirty="0" smtClean="0"/>
              <a:t>Finanční manažer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b="1" dirty="0" smtClean="0"/>
              <a:t>Koordinátor projektu</a:t>
            </a:r>
          </a:p>
          <a:p>
            <a:pPr marL="666000" lvl="2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3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/>
              <a:t>Cestovné </a:t>
            </a:r>
            <a:endParaRPr lang="cs-CZ" dirty="0" smtClean="0"/>
          </a:p>
          <a:p>
            <a:r>
              <a:rPr lang="cs-CZ" dirty="0"/>
              <a:t>c</a:t>
            </a:r>
            <a:r>
              <a:rPr lang="cs-CZ" dirty="0" smtClean="0"/>
              <a:t>estovné </a:t>
            </a:r>
            <a:r>
              <a:rPr lang="cs-CZ" dirty="0"/>
              <a:t>ani jízdné členů realizačního týmu ani dětí není způsobilým přímým </a:t>
            </a:r>
            <a:r>
              <a:rPr lang="cs-CZ" dirty="0" smtClean="0"/>
              <a:t>výdajem </a:t>
            </a:r>
          </a:p>
          <a:p>
            <a:r>
              <a:rPr lang="cs-CZ" dirty="0"/>
              <a:t>c</a:t>
            </a:r>
            <a:r>
              <a:rPr lang="cs-CZ" dirty="0" smtClean="0"/>
              <a:t>estovné </a:t>
            </a:r>
            <a:r>
              <a:rPr lang="cs-CZ" dirty="0"/>
              <a:t>pečujících osob spadá do nepřímých nákladů </a:t>
            </a:r>
            <a:r>
              <a:rPr lang="cs-CZ" dirty="0" smtClean="0"/>
              <a:t>projektu </a:t>
            </a:r>
          </a:p>
          <a:p>
            <a:r>
              <a:rPr lang="cs-CZ" dirty="0" smtClean="0"/>
              <a:t>cestovné </a:t>
            </a:r>
            <a:r>
              <a:rPr lang="cs-CZ" dirty="0"/>
              <a:t>dětí nemůže být součástí projektového </a:t>
            </a:r>
            <a:r>
              <a:rPr lang="cs-CZ" dirty="0" smtClean="0"/>
              <a:t>rozpočtu</a:t>
            </a:r>
            <a:endParaRPr lang="cs-CZ" dirty="0"/>
          </a:p>
          <a:p>
            <a:pPr marL="4140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91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000" cy="4896544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Nákup zařízení a vybavení </a:t>
            </a:r>
            <a:endParaRPr lang="cs-CZ" sz="2800" b="1" dirty="0" smtClean="0"/>
          </a:p>
          <a:p>
            <a:r>
              <a:rPr lang="cs-CZ" sz="1800" dirty="0" smtClean="0"/>
              <a:t>Z projektu je možné hradit pouze takovou část nákladů, která odpovídá výši úvazku člena realizačního týmu</a:t>
            </a:r>
          </a:p>
          <a:p>
            <a:r>
              <a:rPr lang="cs-CZ" sz="1800" dirty="0" smtClean="0"/>
              <a:t>Nákup zařízení a vybavení pro pracovní pozice, které patří do nepřímých nákladů, není možné pořizovat vybavení a zařízení v rámci přímých nákladů</a:t>
            </a:r>
          </a:p>
          <a:p>
            <a:r>
              <a:rPr lang="cs-CZ" sz="1800" dirty="0" smtClean="0"/>
              <a:t>Způsobilým </a:t>
            </a:r>
            <a:r>
              <a:rPr lang="cs-CZ" sz="1800" dirty="0"/>
              <a:t>výdajem projektu je vybavení </a:t>
            </a:r>
            <a:r>
              <a:rPr lang="cs-CZ" sz="1800" dirty="0" smtClean="0"/>
              <a:t>zařízení</a:t>
            </a:r>
            <a:r>
              <a:rPr lang="cs-CZ" sz="1800" dirty="0"/>
              <a:t>, které je pracovištěm pečujících osob (nábytek, hračky, hry, výtvarné či sportovní potřeby, vybavení pro příměstské tábory apod.). </a:t>
            </a:r>
            <a:r>
              <a:rPr lang="cs-CZ" sz="1800" b="1" dirty="0" smtClean="0"/>
              <a:t>Pozor </a:t>
            </a:r>
            <a:r>
              <a:rPr lang="cs-CZ" sz="1800" b="1" dirty="0"/>
              <a:t>na kancelářské potřeby, které spadají do nepřímých nákladů.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352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12568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Nákup zařízení a </a:t>
            </a:r>
            <a:r>
              <a:rPr lang="cs-CZ" sz="2800" b="1" dirty="0" smtClean="0"/>
              <a:t>vybavení</a:t>
            </a:r>
          </a:p>
          <a:p>
            <a:pPr lvl="1"/>
            <a:r>
              <a:rPr lang="cs-CZ" dirty="0" smtClean="0"/>
              <a:t>dle </a:t>
            </a:r>
            <a:r>
              <a:rPr lang="cs-CZ" dirty="0"/>
              <a:t>„</a:t>
            </a:r>
            <a:r>
              <a:rPr lang="cs-CZ" dirty="0">
                <a:hlinkClick r:id="rId3"/>
              </a:rPr>
              <a:t>Tabulky obvyklých cen, mezd a platů</a:t>
            </a:r>
            <a:r>
              <a:rPr lang="cs-CZ" dirty="0" smtClean="0"/>
              <a:t>“ (dostupná na esfcr.cz)</a:t>
            </a:r>
          </a:p>
          <a:p>
            <a:pPr lvl="1"/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47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529300"/>
              </p:ext>
            </p:extLst>
          </p:nvPr>
        </p:nvGraphicFramePr>
        <p:xfrm>
          <a:off x="467543" y="2564904"/>
          <a:ext cx="8208914" cy="3744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5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8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Položka zařízení/nábytku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Cena bez DPH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Cena s DPH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Parametry*/Poznámky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Sestava stolní </a:t>
                      </a:r>
                      <a:r>
                        <a:rPr lang="cs-CZ" sz="900" dirty="0" smtClean="0">
                          <a:effectLst/>
                        </a:rPr>
                        <a:t>PC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11 000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13 310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2,4 GHz, 4 GB RAM, 500 GB HDD, grafická karta (vlastní), optická mechanika DVD±RW, LCD 21,5", klávesnice, myš, operační systém**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effectLst/>
                        </a:rPr>
                        <a:t>Notebook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11 000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13 310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2,4 GHz, 4 GB RAM, 500 GB HDD,  grafická karta (vlastní), optická mechanika DVD±RW, myš, operační systém**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effectLst/>
                        </a:rPr>
                        <a:t>Tablet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5 000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6 050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1,3 GHz,  RAM 1 GB, interní 16 GB, wifi, bluetooth, 3G modem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Kancelářský balík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5 200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6 292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MS Office 2013 (Pro podnikatele) - obsahuje Word, Excel, Powerpoint, Outlook, One Note (OEM - PKC verze)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Kancelářský balík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2 000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2 420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MS Office Standard 2013 OLP (otevřená licence) pro neziskový sektor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Mobilní telefon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2 000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2 420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telefonování, SMS, MMS, bluetooth, datový přenos***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Běžná tiskárna pro 1 PC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3 500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3 025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černobílá/barevná laserová/inkoustová, 1200x1200 dpi, manuální duplex, rychlost cca 20 </a:t>
                      </a:r>
                      <a:r>
                        <a:rPr lang="cs-CZ" sz="900" dirty="0" smtClean="0">
                          <a:effectLst/>
                        </a:rPr>
                        <a:t>str./</a:t>
                      </a:r>
                      <a:r>
                        <a:rPr lang="cs-CZ" sz="900" dirty="0">
                          <a:effectLst/>
                        </a:rPr>
                        <a:t>min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68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000" cy="4707224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Nákup služeb </a:t>
            </a:r>
            <a:endParaRPr lang="cs-CZ" sz="2800" b="1" dirty="0" smtClean="0"/>
          </a:p>
          <a:p>
            <a:r>
              <a:rPr lang="cs-CZ" sz="1800" dirty="0"/>
              <a:t>Dodání služby musí být nezbytné k realizaci projektu a musí vytvářet novou hodnotu. </a:t>
            </a:r>
            <a:endParaRPr lang="cs-CZ" sz="1800" dirty="0" smtClean="0"/>
          </a:p>
          <a:p>
            <a:r>
              <a:rPr lang="cs-CZ" sz="1800" b="1" dirty="0" smtClean="0"/>
              <a:t>Pronájem </a:t>
            </a:r>
            <a:r>
              <a:rPr lang="cs-CZ" sz="1800" b="1" dirty="0"/>
              <a:t>prostor nutných pro realizaci projektu </a:t>
            </a:r>
            <a:r>
              <a:rPr lang="cs-CZ" sz="1800" dirty="0" smtClean="0"/>
              <a:t>(</a:t>
            </a:r>
            <a:r>
              <a:rPr lang="cs-CZ" sz="1800" dirty="0"/>
              <a:t>kromě kancelářských prostor určených pro práci projektového či finančního manažera a koordinátora projektu nebo jiných administrativních pozic. Náklady na nájem těchto prostor spadají do nepřímých nákladů</a:t>
            </a:r>
            <a:r>
              <a:rPr lang="cs-CZ" sz="1800" dirty="0" smtClean="0"/>
              <a:t>).</a:t>
            </a:r>
          </a:p>
          <a:p>
            <a:r>
              <a:rPr lang="cs-CZ" sz="1800" b="1" dirty="0"/>
              <a:t>Doprava dětí </a:t>
            </a:r>
            <a:r>
              <a:rPr lang="cs-CZ" sz="1800" b="1" dirty="0" smtClean="0"/>
              <a:t>do/z školy </a:t>
            </a:r>
            <a:r>
              <a:rPr lang="cs-CZ" sz="1800" dirty="0"/>
              <a:t>je možná pouze za předpokladu, že je nezbytná pro realizaci projektu s ohledem na cílovou skupinu a je efektivní a hospodárná. </a:t>
            </a:r>
            <a:endParaRPr lang="cs-CZ" sz="1800" dirty="0" smtClean="0"/>
          </a:p>
          <a:p>
            <a:r>
              <a:rPr lang="cs-CZ" sz="1800" b="1" dirty="0" smtClean="0"/>
              <a:t>Animační služby</a:t>
            </a:r>
            <a:r>
              <a:rPr lang="cs-CZ" sz="1800" dirty="0" smtClean="0"/>
              <a:t>, tzn. že pečující osoba pracuje na živnostenský list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241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Drobné stavební úpravy</a:t>
            </a:r>
          </a:p>
          <a:p>
            <a:r>
              <a:rPr lang="cs-CZ" sz="2000" dirty="0"/>
              <a:t>Max. do </a:t>
            </a:r>
            <a:r>
              <a:rPr lang="cs-CZ" sz="2000" dirty="0" smtClean="0"/>
              <a:t>výše 40 000 Kč za každou účetní položku majetku v jednom zdaňovacím období</a:t>
            </a:r>
            <a:endParaRPr lang="cs-CZ" sz="2000" dirty="0"/>
          </a:p>
          <a:p>
            <a:r>
              <a:rPr lang="cs-CZ" sz="2000" dirty="0"/>
              <a:t>Z přímých nákladů je možno financovat stavební úpravy prostor zařízení určených pro práci s </a:t>
            </a:r>
            <a:r>
              <a:rPr lang="cs-CZ" sz="2000" dirty="0" smtClean="0"/>
              <a:t>dětmi</a:t>
            </a:r>
          </a:p>
          <a:p>
            <a:r>
              <a:rPr lang="cs-CZ" sz="2000" dirty="0" smtClean="0"/>
              <a:t>V </a:t>
            </a:r>
            <a:r>
              <a:rPr lang="cs-CZ" sz="2000" dirty="0"/>
              <a:t>případě stavebních úprav pro projekt samotný (např. pracoviště projektového manažera) by se jednalo o nepřímé náklady. </a:t>
            </a:r>
          </a:p>
          <a:p>
            <a:pPr marL="0" indent="0">
              <a:buNone/>
            </a:pPr>
            <a:endParaRPr lang="cs-CZ" sz="2800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35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043608" y="4797152"/>
            <a:ext cx="6984776" cy="900040"/>
          </a:xfrm>
        </p:spPr>
        <p:txBody>
          <a:bodyPr/>
          <a:lstStyle/>
          <a:p>
            <a:pPr algn="ctr"/>
            <a:r>
              <a:rPr lang="cs-CZ" sz="2400" i="1" dirty="0" smtClean="0"/>
              <a:t>24.9.2018 Mikulov</a:t>
            </a:r>
            <a:endParaRPr lang="cs-CZ" sz="2400" i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2. PŘEDSTAVENÍ VÝZVY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367768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4968552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Křížové financování</a:t>
            </a:r>
          </a:p>
          <a:p>
            <a:pPr lvl="1"/>
            <a:r>
              <a:rPr lang="cs-CZ" sz="1900" dirty="0" smtClean="0"/>
              <a:t>Do </a:t>
            </a:r>
            <a:r>
              <a:rPr lang="cs-CZ" sz="1900" dirty="0"/>
              <a:t>křížového financování patří </a:t>
            </a:r>
            <a:r>
              <a:rPr lang="cs-CZ" sz="1900" u="sng" dirty="0"/>
              <a:t>veškeré výdaje za nákup infrastruktury a dále stavební úpravy přesahující limit 40 000,- Kč za účetní položku. </a:t>
            </a:r>
            <a:r>
              <a:rPr lang="cs-CZ" sz="1900" dirty="0" smtClean="0"/>
              <a:t>Maximální </a:t>
            </a:r>
            <a:r>
              <a:rPr lang="cs-CZ" sz="1900" dirty="0"/>
              <a:t>podíl nákladů na křížové financování na celkových přímých způsobilých nákladech </a:t>
            </a:r>
            <a:r>
              <a:rPr lang="cs-CZ" sz="1900" dirty="0" smtClean="0"/>
              <a:t>projektu je 20%. U dětských skupin 30%.</a:t>
            </a:r>
          </a:p>
          <a:p>
            <a:pPr lvl="1"/>
            <a:r>
              <a:rPr lang="cs-CZ" sz="1900" dirty="0"/>
              <a:t>Za infrastrukturu </a:t>
            </a:r>
            <a:r>
              <a:rPr lang="cs-CZ" sz="1900" u="sng" dirty="0"/>
              <a:t>se považují </a:t>
            </a:r>
            <a:r>
              <a:rPr lang="cs-CZ" sz="1900" dirty="0"/>
              <a:t>budovy, stavby, pozemky a technická zařízení nezbytná pro fungování budov a staveb, s nemovitostmi pevně spojená (vodovod, kanalizace, energetické, komunikační vedení apod.).</a:t>
            </a:r>
          </a:p>
          <a:p>
            <a:pPr lvl="1"/>
            <a:r>
              <a:rPr lang="cs-CZ" sz="1900" dirty="0"/>
              <a:t>Za infrastrukturu </a:t>
            </a:r>
            <a:r>
              <a:rPr lang="cs-CZ" sz="1900" u="sng" dirty="0"/>
              <a:t>se nepovažují </a:t>
            </a:r>
            <a:r>
              <a:rPr lang="cs-CZ" sz="1900" dirty="0"/>
              <a:t>movité a samostatně pořizované věci využívané při realizaci projektů (vybavení, nábytek, učební pomůcky, přístroje sloužící k výuce nebo používané při výzkumu a vývoji apod.)</a:t>
            </a:r>
          </a:p>
          <a:p>
            <a:pPr lvl="1"/>
            <a:endParaRPr lang="cs-CZ" sz="19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440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463521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1" dirty="0"/>
              <a:t>Dotaz: </a:t>
            </a: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/>
              <a:t>Jaká je maximální výše křížového financování v rámci prorodinných opatření</a:t>
            </a:r>
            <a:r>
              <a:rPr lang="cs-CZ" sz="2000" b="1" dirty="0" smtClean="0"/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1" dirty="0"/>
              <a:t>Odpověď: </a:t>
            </a: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/>
              <a:t>Maximální objem prostředků v Kč, které mohou jednotlivé MAS v rámci svých výzev celkově přidělit pro křížové financování, je stanoven v akceptačních dopisech a činí 10 % rezervované alokace na příslušnou SCLLD. U jednotlivých výzev pak může MAS stanovit pro projekty různou výši maximálního podílu nákladů na křížové financování na celkových přímých způsobilých nákladech projektu, a to u aktivity 5.5 Dětské skupiny až do výše max. 30 %. Nicméně pak musí na jiných výzvách stanovit podíl nižší, aby vždy dodržela výše uvedených 10 % na SCLLD.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11185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/>
              <a:t>Přímá podpora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zdové příspěvky, </a:t>
            </a:r>
            <a:r>
              <a:rPr lang="cs-CZ" dirty="0"/>
              <a:t>cestovné, stravné a ubytování</a:t>
            </a:r>
          </a:p>
          <a:p>
            <a:pPr marL="414000" lvl="1" indent="0">
              <a:buNone/>
            </a:pPr>
            <a:endParaRPr lang="cs-CZ" dirty="0"/>
          </a:p>
          <a:p>
            <a:r>
              <a:rPr lang="cs-CZ" sz="2800" b="1" dirty="0" smtClean="0"/>
              <a:t>Nepřímé náklady</a:t>
            </a:r>
          </a:p>
          <a:p>
            <a:pPr lvl="1"/>
            <a:r>
              <a:rPr lang="cs-CZ" dirty="0"/>
              <a:t>Přesný výčet položek, které spadají do nepřímých nákladů, uvádí příručka </a:t>
            </a:r>
            <a:r>
              <a:rPr lang="cs-CZ" dirty="0" smtClean="0"/>
              <a:t>„</a:t>
            </a:r>
            <a:r>
              <a:rPr lang="cs-CZ" dirty="0" smtClean="0">
                <a:hlinkClick r:id="rId3"/>
              </a:rPr>
              <a:t>Specifická část pravidel pro žadatele a příjemce pro projekty se skutečně vzniklými výdaji a případně také s nepřímými náklady (verze 2)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963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Nepřímé náklady, např.:</a:t>
            </a:r>
            <a:endParaRPr lang="cs-CZ" sz="2800" b="1" dirty="0"/>
          </a:p>
          <a:p>
            <a:pPr lvl="1"/>
            <a:r>
              <a:rPr lang="cs-CZ" dirty="0"/>
              <a:t>Administrativa, řízení projektu (včetně finančního), účetnictví, personalistika, komunikační a informační opatření, občerstvení a stravování a podpůrné procesy pro provoz projektu. </a:t>
            </a:r>
            <a:endParaRPr lang="cs-CZ" dirty="0" smtClean="0"/>
          </a:p>
          <a:p>
            <a:pPr lvl="1"/>
            <a:r>
              <a:rPr lang="cs-CZ" dirty="0" smtClean="0"/>
              <a:t>Odpisy </a:t>
            </a:r>
            <a:r>
              <a:rPr lang="cs-CZ" dirty="0"/>
              <a:t>zařízení či vybavení, které slouží k administraci </a:t>
            </a:r>
            <a:r>
              <a:rPr lang="cs-CZ" dirty="0" smtClean="0"/>
              <a:t>projektu.</a:t>
            </a:r>
          </a:p>
          <a:p>
            <a:pPr lvl="1"/>
            <a:r>
              <a:rPr lang="pl-PL" dirty="0" smtClean="0"/>
              <a:t>Nájemné </a:t>
            </a:r>
            <a:r>
              <a:rPr lang="pl-PL" dirty="0"/>
              <a:t>za prostory využívané k administraci </a:t>
            </a:r>
            <a:r>
              <a:rPr lang="pl-PL" dirty="0" smtClean="0"/>
              <a:t>projektu. </a:t>
            </a:r>
            <a:endParaRPr lang="pl-PL" dirty="0"/>
          </a:p>
          <a:p>
            <a:pPr lvl="1"/>
            <a:r>
              <a:rPr lang="pl-PL" dirty="0" smtClean="0"/>
              <a:t>Odpisy </a:t>
            </a:r>
            <a:r>
              <a:rPr lang="pl-PL" dirty="0"/>
              <a:t>budov využívaných pro </a:t>
            </a:r>
            <a:r>
              <a:rPr lang="pl-PL" dirty="0" smtClean="0"/>
              <a:t>projekt.</a:t>
            </a:r>
          </a:p>
          <a:p>
            <a:pPr lvl="1"/>
            <a:r>
              <a:rPr lang="cs-CZ" dirty="0" smtClean="0"/>
              <a:t>Energie</a:t>
            </a:r>
            <a:r>
              <a:rPr lang="cs-CZ" dirty="0"/>
              <a:t>, vodné, stočné v prostorech kanceláře projektu a dalších pronajímaných nemovitostech využívaných k realizaci </a:t>
            </a:r>
            <a:r>
              <a:rPr lang="cs-CZ" dirty="0" smtClean="0"/>
              <a:t>projektu.</a:t>
            </a:r>
          </a:p>
          <a:p>
            <a:pPr lvl="1"/>
            <a:r>
              <a:rPr lang="cs-CZ" dirty="0" smtClean="0"/>
              <a:t>Internetové </a:t>
            </a:r>
            <a:r>
              <a:rPr lang="cs-CZ" dirty="0"/>
              <a:t>a telefonické připojení, poštovné, dopravné, </a:t>
            </a:r>
            <a:r>
              <a:rPr lang="cs-CZ" dirty="0" smtClean="0"/>
              <a:t>balné.</a:t>
            </a:r>
          </a:p>
          <a:p>
            <a:pPr lvl="1"/>
            <a:r>
              <a:rPr lang="cs-CZ" dirty="0" smtClean="0"/>
              <a:t>Bankovní poplatky. 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pl-PL" dirty="0"/>
          </a:p>
          <a:p>
            <a:pPr marL="414000" lvl="1" indent="0">
              <a:buNone/>
            </a:pPr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04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331640" y="5301208"/>
            <a:ext cx="7272000" cy="540000"/>
          </a:xfrm>
        </p:spPr>
        <p:txBody>
          <a:bodyPr/>
          <a:lstStyle/>
          <a:p>
            <a:r>
              <a:rPr lang="cs-CZ" sz="2400" dirty="0" smtClean="0"/>
              <a:t>  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/>
              <a:t>9</a:t>
            </a:r>
            <a:r>
              <a:rPr lang="cs-CZ" dirty="0" smtClean="0"/>
              <a:t>. Nezpůsobilé výdaje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36855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Nezpůsobilé výdaje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Mezi nezpůsobilé výdaje patří např.:</a:t>
            </a:r>
          </a:p>
          <a:p>
            <a:pPr marL="0" indent="0">
              <a:buNone/>
            </a:pPr>
            <a:endParaRPr lang="cs-CZ" b="1" dirty="0" smtClean="0"/>
          </a:p>
          <a:p>
            <a:r>
              <a:rPr lang="cs-CZ" dirty="0" smtClean="0"/>
              <a:t>Stravné pro děti </a:t>
            </a:r>
          </a:p>
          <a:p>
            <a:r>
              <a:rPr lang="cs-CZ" dirty="0" smtClean="0"/>
              <a:t>Zajištění výletů - </a:t>
            </a:r>
            <a:r>
              <a:rPr lang="cs-CZ" dirty="0"/>
              <a:t>n</a:t>
            </a:r>
            <a:r>
              <a:rPr lang="cs-CZ" dirty="0" smtClean="0"/>
              <a:t>áklady </a:t>
            </a:r>
            <a:r>
              <a:rPr lang="cs-CZ" dirty="0"/>
              <a:t>na </a:t>
            </a:r>
            <a:r>
              <a:rPr lang="cs-CZ" dirty="0" smtClean="0"/>
              <a:t>dopravu/cestovné; vstupné; </a:t>
            </a:r>
            <a:r>
              <a:rPr lang="cs-CZ" dirty="0"/>
              <a:t>p</a:t>
            </a:r>
            <a:r>
              <a:rPr lang="cs-CZ" dirty="0" smtClean="0"/>
              <a:t>otravinové balíčky</a:t>
            </a:r>
          </a:p>
          <a:p>
            <a:r>
              <a:rPr lang="cs-CZ" dirty="0"/>
              <a:t>Náklady na </a:t>
            </a:r>
            <a:r>
              <a:rPr lang="cs-CZ" dirty="0" smtClean="0"/>
              <a:t>napsání </a:t>
            </a:r>
            <a:r>
              <a:rPr lang="cs-CZ" dirty="0"/>
              <a:t>projektu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5233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331640" y="5301208"/>
            <a:ext cx="7272000" cy="540000"/>
          </a:xfrm>
        </p:spPr>
        <p:txBody>
          <a:bodyPr/>
          <a:lstStyle/>
          <a:p>
            <a:r>
              <a:rPr lang="cs-CZ" sz="2400" dirty="0" smtClean="0"/>
              <a:t>  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10. INDIKÁTORY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20895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80000"/>
          </a:xfrm>
        </p:spPr>
        <p:txBody>
          <a:bodyPr/>
          <a:lstStyle/>
          <a:p>
            <a:r>
              <a:rPr lang="pl-PL" b="0" dirty="0" smtClean="0"/>
              <a:t>INDIKÁTORY</a:t>
            </a:r>
            <a:endParaRPr lang="cs-CZ" cap="non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57</a:t>
            </a:fld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6" y="1268760"/>
            <a:ext cx="89335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87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331640" y="5301208"/>
            <a:ext cx="7272000" cy="540000"/>
          </a:xfrm>
        </p:spPr>
        <p:txBody>
          <a:bodyPr/>
          <a:lstStyle/>
          <a:p>
            <a:r>
              <a:rPr lang="cs-CZ" sz="2400" dirty="0" smtClean="0"/>
              <a:t>  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11. ODKAZY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4853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3600" dirty="0" smtClean="0"/>
              <a:t>Výzva </a:t>
            </a:r>
            <a:r>
              <a:rPr lang="cs-CZ" sz="3600" dirty="0"/>
              <a:t>pro MAS na podporu strategií komunitně vedeného místního </a:t>
            </a:r>
            <a:r>
              <a:rPr lang="cs-CZ" sz="3600" dirty="0" smtClean="0"/>
              <a:t>rozvoje č. 47</a:t>
            </a:r>
          </a:p>
          <a:p>
            <a:r>
              <a:rPr lang="cs-CZ" sz="3600" u="sng" dirty="0" smtClean="0">
                <a:solidFill>
                  <a:srgbClr val="FF0000"/>
                </a:solidFill>
                <a:hlinkClick r:id="rId2"/>
              </a:rPr>
              <a:t>https</a:t>
            </a:r>
            <a:r>
              <a:rPr lang="cs-CZ" sz="3600" u="sng" dirty="0">
                <a:solidFill>
                  <a:srgbClr val="FF0000"/>
                </a:solidFill>
                <a:hlinkClick r:id="rId2"/>
              </a:rPr>
              <a:t>://</a:t>
            </a:r>
            <a:r>
              <a:rPr lang="cs-CZ" sz="3600" u="sng" dirty="0" smtClean="0">
                <a:solidFill>
                  <a:srgbClr val="FF0000"/>
                </a:solidFill>
                <a:hlinkClick r:id="rId2"/>
              </a:rPr>
              <a:t>www.esfcr.cz/vyzva-047-opz</a:t>
            </a:r>
            <a:endParaRPr lang="cs-CZ" sz="3600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u="sng" dirty="0" smtClean="0"/>
          </a:p>
          <a:p>
            <a:endParaRPr lang="cs-CZ" u="sng" dirty="0" smtClean="0"/>
          </a:p>
          <a:p>
            <a:endParaRPr lang="cs-CZ" u="sng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9866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0" kern="0" cap="all" baseline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Představení výzVY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 smtClean="0"/>
              <a:t>Prioritní osa 2: </a:t>
            </a:r>
            <a:r>
              <a:rPr lang="cs-CZ" dirty="0" smtClean="0"/>
              <a:t>Sociální začleňování a boj s chudobou</a:t>
            </a:r>
          </a:p>
          <a:p>
            <a:pPr algn="just"/>
            <a:r>
              <a:rPr lang="cs-CZ" b="1" dirty="0" smtClean="0"/>
              <a:t>Investiční priorita: </a:t>
            </a:r>
            <a:r>
              <a:rPr lang="cs-CZ" dirty="0" smtClean="0"/>
              <a:t>2.3 Strategie komunitně vedeného místního rozvoj</a:t>
            </a:r>
          </a:p>
          <a:p>
            <a:pPr algn="just"/>
            <a:r>
              <a:rPr lang="cs-CZ" b="1" dirty="0" smtClean="0"/>
              <a:t>Specifický cíl: </a:t>
            </a:r>
            <a:r>
              <a:rPr lang="cs-CZ" dirty="0" smtClean="0"/>
              <a:t>2.3.1 Zvýšit zapojení lokálních aktérů do řešení problémů nezaměstnanosti a sociálního začleňování ve venkovských oblastech</a:t>
            </a:r>
          </a:p>
          <a:p>
            <a:pPr algn="just"/>
            <a:r>
              <a:rPr lang="cs-CZ" b="1" dirty="0" smtClean="0"/>
              <a:t>Název výzvy: </a:t>
            </a:r>
            <a:r>
              <a:rPr lang="cs-CZ" dirty="0" smtClean="0"/>
              <a:t>Výzva pro MAS na podporu strategií komunitně vedeného místního rozvoje</a:t>
            </a:r>
          </a:p>
          <a:p>
            <a:pPr algn="just"/>
            <a:r>
              <a:rPr lang="cs-CZ" b="1" dirty="0" smtClean="0"/>
              <a:t>Číslo výzvy: </a:t>
            </a:r>
            <a:r>
              <a:rPr lang="cs-CZ" dirty="0" smtClean="0"/>
              <a:t>03_16_047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84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u="sng" dirty="0" smtClean="0"/>
          </a:p>
          <a:p>
            <a:r>
              <a:rPr lang="cs-CZ" dirty="0" smtClean="0"/>
              <a:t>Informační web o dětských skupinách</a:t>
            </a:r>
          </a:p>
          <a:p>
            <a:r>
              <a:rPr lang="cs-CZ" u="sng" dirty="0"/>
              <a:t>http://www.dsmpsv.cz/</a:t>
            </a:r>
            <a:endParaRPr lang="cs-CZ" u="sng" dirty="0" smtClean="0"/>
          </a:p>
          <a:p>
            <a:pPr marL="0" indent="0">
              <a:buNone/>
            </a:pPr>
            <a:endParaRPr lang="cs-CZ" u="sng" dirty="0" smtClean="0"/>
          </a:p>
          <a:p>
            <a:r>
              <a:rPr lang="cs-CZ" dirty="0"/>
              <a:t>Zákon o dětské skupině č. 247/2014 Sb.</a:t>
            </a:r>
          </a:p>
          <a:p>
            <a:r>
              <a:rPr lang="cs-CZ" dirty="0">
                <a:hlinkClick r:id="rId3"/>
              </a:rPr>
              <a:t>https://portal.gov.cz/app/zakony/zakonPar.jsp?idBiblio=82870&amp;nr=247~2F2014&amp;rpp=15#local-content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u="sng" dirty="0" smtClean="0"/>
          </a:p>
          <a:p>
            <a:endParaRPr lang="cs-CZ" u="sng" dirty="0" smtClean="0"/>
          </a:p>
          <a:p>
            <a:endParaRPr lang="cs-CZ" u="sng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33847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u="sng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Vyhláška č. 281/2014 Sb</a:t>
            </a:r>
            <a:r>
              <a:rPr lang="cs-CZ" sz="2000" dirty="0"/>
              <a:t>. </a:t>
            </a:r>
            <a:r>
              <a:rPr lang="cs-CZ" sz="2000" dirty="0" smtClean="0"/>
              <a:t>o hygienických požadavcích na prostory a provoz dětské skupiny do 12 dětí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u="sng" dirty="0" smtClean="0">
                <a:hlinkClick r:id="rId3"/>
              </a:rPr>
              <a:t>https</a:t>
            </a:r>
            <a:r>
              <a:rPr lang="cs-CZ" sz="2000" u="sng" dirty="0">
                <a:hlinkClick r:id="rId3"/>
              </a:rPr>
              <a:t>://</a:t>
            </a:r>
            <a:r>
              <a:rPr lang="cs-CZ" sz="2000" u="sng" dirty="0" smtClean="0">
                <a:hlinkClick r:id="rId3"/>
              </a:rPr>
              <a:t>portal.gov.cz/app/zakony/zakonPar.jsp?idBiblio=83006&amp;nr=281~2F2014&amp;rpp=15#local-content</a:t>
            </a:r>
            <a:endParaRPr lang="cs-CZ" sz="2000" u="sng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u="sng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/>
              <a:t>V</a:t>
            </a:r>
            <a:r>
              <a:rPr lang="cs-CZ" sz="2000" dirty="0" smtClean="0"/>
              <a:t>yhláška č. 410/2005 </a:t>
            </a:r>
            <a:r>
              <a:rPr lang="cs-CZ" sz="2000" dirty="0"/>
              <a:t>S</a:t>
            </a:r>
            <a:r>
              <a:rPr lang="cs-CZ" sz="2000" dirty="0" smtClean="0"/>
              <a:t>b. o hygienických požadavcích na prostory a provoz zařízení a provozoven pro výchovu a vzdělávání dětí a mladistvých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>
                <a:solidFill>
                  <a:srgbClr val="FF0000"/>
                </a:solidFill>
                <a:hlinkClick r:id="rId4"/>
              </a:rPr>
              <a:t>https://</a:t>
            </a:r>
            <a:r>
              <a:rPr lang="cs-CZ" sz="2000" dirty="0" smtClean="0">
                <a:solidFill>
                  <a:srgbClr val="FF0000"/>
                </a:solidFill>
                <a:hlinkClick r:id="rId4"/>
              </a:rPr>
              <a:t>portal.gov.cz/app/zakony/zakonPar.jsp?idBiblio=60500&amp;nr=410~2F2005&amp;rpp=15#local-content</a:t>
            </a:r>
            <a:endParaRPr lang="cs-CZ" sz="20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2000" dirty="0" smtClean="0">
              <a:solidFill>
                <a:srgbClr val="FF0000"/>
              </a:solidFill>
            </a:endParaRPr>
          </a:p>
          <a:p>
            <a:endParaRPr lang="cs-CZ" sz="2000" dirty="0" smtClean="0"/>
          </a:p>
          <a:p>
            <a:endParaRPr lang="cs-CZ" u="sng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83982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Péče </a:t>
            </a:r>
            <a:r>
              <a:rPr lang="cs-CZ" dirty="0"/>
              <a:t>o dítě v dětské skupině </a:t>
            </a:r>
          </a:p>
          <a:p>
            <a:r>
              <a:rPr lang="cs-CZ" u="sng" dirty="0">
                <a:hlinkClick r:id="rId3"/>
              </a:rPr>
              <a:t>http://</a:t>
            </a:r>
            <a:r>
              <a:rPr lang="cs-CZ" u="sng" dirty="0" smtClean="0">
                <a:hlinkClick r:id="rId3"/>
              </a:rPr>
              <a:t>www.mpsv.cz/files/clanky/21382/pece.pdf</a:t>
            </a:r>
            <a:endParaRPr lang="cs-CZ" u="sng" dirty="0" smtClean="0"/>
          </a:p>
          <a:p>
            <a:endParaRPr lang="cs-CZ" dirty="0"/>
          </a:p>
          <a:p>
            <a:r>
              <a:rPr lang="cs-CZ" dirty="0" smtClean="0"/>
              <a:t>Postup </a:t>
            </a:r>
            <a:r>
              <a:rPr lang="cs-CZ" dirty="0"/>
              <a:t>při zřízení dětské skupiny </a:t>
            </a:r>
            <a:endParaRPr lang="cs-CZ" dirty="0" smtClean="0"/>
          </a:p>
          <a:p>
            <a:r>
              <a:rPr lang="cs-CZ" u="sng" dirty="0">
                <a:hlinkClick r:id="rId4"/>
              </a:rPr>
              <a:t>http://</a:t>
            </a:r>
            <a:r>
              <a:rPr lang="cs-CZ" u="sng" dirty="0" smtClean="0">
                <a:hlinkClick r:id="rId4"/>
              </a:rPr>
              <a:t>www.mpsv.cz/files/clanky/21381/zrizeni_DS.pdf</a:t>
            </a:r>
            <a:endParaRPr lang="cs-CZ" u="sng" dirty="0" smtClean="0"/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71062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S</a:t>
            </a:r>
            <a:r>
              <a:rPr lang="cs-CZ" dirty="0" smtClean="0"/>
              <a:t>pecifická část pravidel pro žadatele a příjemce v rámci OPZ pro projekty se skutečně vzniklými výdaji a případně také s nepřímými náklady </a:t>
            </a:r>
            <a:r>
              <a:rPr lang="cs-CZ" dirty="0"/>
              <a:t>	</a:t>
            </a:r>
          </a:p>
          <a:p>
            <a:r>
              <a:rPr lang="cs-CZ" dirty="0">
                <a:hlinkClick r:id="rId3"/>
              </a:rPr>
              <a:t>https://www.esfcr.cz/file/9003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57125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331640" y="5301208"/>
            <a:ext cx="7272000" cy="540000"/>
          </a:xfrm>
        </p:spPr>
        <p:txBody>
          <a:bodyPr/>
          <a:lstStyle/>
          <a:p>
            <a:r>
              <a:rPr lang="cs-CZ" sz="2400" dirty="0" smtClean="0"/>
              <a:t>  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Děkujeme za pozornost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23389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080000"/>
          </a:xfrm>
        </p:spPr>
        <p:txBody>
          <a:bodyPr/>
          <a:lstStyle/>
          <a:p>
            <a:r>
              <a:rPr lang="pl-PL" b="0" dirty="0"/>
              <a:t>Představení </a:t>
            </a:r>
            <a:r>
              <a:rPr lang="pl-PL" b="0" dirty="0" smtClean="0"/>
              <a:t>výzvy - </a:t>
            </a:r>
            <a:r>
              <a:rPr lang="pl-PL" b="0" cap="none" dirty="0" smtClean="0"/>
              <a:t>základní informace</a:t>
            </a:r>
            <a:endParaRPr lang="cs-CZ" b="0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Vyhlašovatel výzvy: </a:t>
            </a:r>
            <a:r>
              <a:rPr lang="cs-CZ" dirty="0" smtClean="0"/>
              <a:t>MPSV, odbor </a:t>
            </a:r>
            <a:r>
              <a:rPr lang="cs-CZ" dirty="0"/>
              <a:t>Oddělení projektů CLLD, Odbor realizace programů ESF – sociální začleňování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Vyhlášení výzev: </a:t>
            </a:r>
            <a:r>
              <a:rPr lang="cs-CZ" dirty="0" smtClean="0"/>
              <a:t>29. 4. 2016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Ukončení příjmu projektových žádostí</a:t>
            </a:r>
            <a:r>
              <a:rPr lang="cs-CZ" dirty="0" smtClean="0"/>
              <a:t>: 31. 12. 2021</a:t>
            </a:r>
          </a:p>
          <a:p>
            <a:pPr marL="0" indent="0">
              <a:buNone/>
            </a:pPr>
            <a:r>
              <a:rPr lang="cs-CZ" b="1" dirty="0" smtClean="0"/>
              <a:t>Maximální délka, na kterou je žadatel oprávněn projekt naplánovat</a:t>
            </a:r>
            <a:r>
              <a:rPr lang="cs-CZ" dirty="0" smtClean="0"/>
              <a:t>: 36 měsíců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07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080000"/>
          </a:xfrm>
        </p:spPr>
        <p:txBody>
          <a:bodyPr/>
          <a:lstStyle/>
          <a:p>
            <a:r>
              <a:rPr lang="pl-PL" b="0" dirty="0"/>
              <a:t>Představení </a:t>
            </a:r>
            <a:r>
              <a:rPr lang="pl-PL" b="0" dirty="0" smtClean="0"/>
              <a:t>výzvy - </a:t>
            </a:r>
            <a:r>
              <a:rPr lang="pl-PL" b="0" cap="none" dirty="0" smtClean="0"/>
              <a:t>základní informace</a:t>
            </a:r>
            <a:endParaRPr lang="cs-CZ" b="0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3600" b="1" dirty="0" smtClean="0"/>
              <a:t>Výzva OPZ pro MAS č. 03_16_047 není zaměřena pouze na podporu prorodinných opatření obcí a dalších aktérů na místní úrovni, ale i na další aktivity, které mají přímý dopad na cílové skupiny.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277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/>
              <a:t>Představení </a:t>
            </a:r>
            <a:r>
              <a:rPr lang="pl-PL" b="0" dirty="0" smtClean="0"/>
              <a:t>výzvy – </a:t>
            </a:r>
            <a:r>
              <a:rPr lang="pl-PL" b="0" cap="none" dirty="0" smtClean="0"/>
              <a:t>cíl výzvy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000" cy="4680520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Cíl výzvy týkající se slaďování rodinného a pracovního života:</a:t>
            </a:r>
          </a:p>
          <a:p>
            <a:r>
              <a:rPr lang="cs-CZ" dirty="0" smtClean="0"/>
              <a:t>podpora rodiny z oblasti sociálního začleňování a zaměstnanosti </a:t>
            </a:r>
          </a:p>
          <a:p>
            <a:r>
              <a:rPr lang="cs-CZ" dirty="0" smtClean="0"/>
              <a:t>usnadnit </a:t>
            </a:r>
            <a:r>
              <a:rPr lang="cs-CZ" dirty="0"/>
              <a:t>rodičům </a:t>
            </a:r>
            <a:r>
              <a:rPr lang="cs-CZ" dirty="0" smtClean="0"/>
              <a:t>předškolních a školních dětí vstup na trh práce</a:t>
            </a:r>
          </a:p>
          <a:p>
            <a:r>
              <a:rPr lang="cs-CZ" dirty="0" smtClean="0"/>
              <a:t>přispět ke </a:t>
            </a:r>
            <a:r>
              <a:rPr lang="cs-CZ" dirty="0"/>
              <a:t>zvýšení </a:t>
            </a:r>
            <a:r>
              <a:rPr lang="cs-CZ" dirty="0" smtClean="0"/>
              <a:t>zaměstnanosti rodičů</a:t>
            </a:r>
          </a:p>
          <a:p>
            <a:r>
              <a:rPr lang="cs-CZ" dirty="0" smtClean="0"/>
              <a:t>přispět ke sladění rodinného a pracovního života</a:t>
            </a:r>
          </a:p>
          <a:p>
            <a:r>
              <a:rPr lang="cs-CZ" dirty="0" smtClean="0"/>
              <a:t>předcházení sociálního vyloučení osob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481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698</TotalTime>
  <Words>4144</Words>
  <Application>Microsoft Office PowerPoint</Application>
  <PresentationFormat>Předvádění na obrazovce (4:3)</PresentationFormat>
  <Paragraphs>539</Paragraphs>
  <Slides>64</Slides>
  <Notes>55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70" baseType="lpstr">
      <vt:lpstr>Arial</vt:lpstr>
      <vt:lpstr>Calibri</vt:lpstr>
      <vt:lpstr>Times New Roman</vt:lpstr>
      <vt:lpstr>Wingdings</vt:lpstr>
      <vt:lpstr>Wingdings 3</vt:lpstr>
      <vt:lpstr>Motiv1</vt:lpstr>
      <vt:lpstr>Podpora prorodinných opatření obcí a dalších aktérů na místní úrovni </vt:lpstr>
      <vt:lpstr>Program Semináře</vt:lpstr>
      <vt:lpstr>1. úvod</vt:lpstr>
      <vt:lpstr>ÚVOD</vt:lpstr>
      <vt:lpstr>2. PŘEDSTAVENÍ VÝZVY</vt:lpstr>
      <vt:lpstr>Představení výzVY</vt:lpstr>
      <vt:lpstr>Představení výzvy - základní informace</vt:lpstr>
      <vt:lpstr>Představení výzvy - základní informace</vt:lpstr>
      <vt:lpstr>Představení výzvy – cíl výzvy</vt:lpstr>
      <vt:lpstr>Představení výzvy – temíny  a alokace</vt:lpstr>
      <vt:lpstr>3. Cílové skupiny</vt:lpstr>
      <vt:lpstr> CÍLOVÉ SKUPINY</vt:lpstr>
      <vt:lpstr>4. ŽADATELÉ</vt:lpstr>
      <vt:lpstr>Žadatelé</vt:lpstr>
      <vt:lpstr>Žadatelé - spolufinancování</vt:lpstr>
      <vt:lpstr>Žadatelé - spolufinancování</vt:lpstr>
      <vt:lpstr>5. PODPOROVANÉ AKTIVITY</vt:lpstr>
      <vt:lpstr>Podporované aktivity</vt:lpstr>
      <vt:lpstr>Zařízení péče o děti zajišťující péči o děti v době mimo školní vyučování (ranní či odpolední pobyt) – „DĚTSKÉ KLUBY“</vt:lpstr>
      <vt:lpstr>Zařízení péče o děti zajišťující péči o děti v době mimo školní vyučování (ranní či odpolední pobyt) – „DĚTSKÉ KLUBY“</vt:lpstr>
      <vt:lpstr>Nejčastější dotazy</vt:lpstr>
      <vt:lpstr>Nejčastější dotazy</vt:lpstr>
      <vt:lpstr>Doprovody na kroužky a zájmové aktivity</vt:lpstr>
      <vt:lpstr>Příměstské tábory</vt:lpstr>
      <vt:lpstr>Nejčastější dotazy</vt:lpstr>
      <vt:lpstr>6. Koncept rodinné politiky</vt:lpstr>
      <vt:lpstr>7. PODPOROVANÉ AKTIVITY</vt:lpstr>
      <vt:lpstr>Společná doprava dětí do/ze školy, dětské skupiny a/nebo příměstského tábora</vt:lpstr>
      <vt:lpstr>Společná doprava dětí do/ze školy, dětské skupiny a/nebo příměstského tábora</vt:lpstr>
      <vt:lpstr>Dětské skupiny</vt:lpstr>
      <vt:lpstr>Dětské skupiny</vt:lpstr>
      <vt:lpstr>Dětské skupiny</vt:lpstr>
      <vt:lpstr>Nejčastější dotazy</vt:lpstr>
      <vt:lpstr>Nejčastější dotazy</vt:lpstr>
      <vt:lpstr>Nejčastější dotazy</vt:lpstr>
      <vt:lpstr>Vzdělávání pečujících osob</vt:lpstr>
      <vt:lpstr>Nejčastější dotazy</vt:lpstr>
      <vt:lpstr>8. 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Nejčastější dotazy</vt:lpstr>
      <vt:lpstr>Způsobilé výdaje a rozpočet</vt:lpstr>
      <vt:lpstr>Způsobilé výdaje a rozpočet</vt:lpstr>
      <vt:lpstr>9. Nezpůsobilé výdaje</vt:lpstr>
      <vt:lpstr>Nezpůsobilé výdaje</vt:lpstr>
      <vt:lpstr>10. INDIKÁTORY</vt:lpstr>
      <vt:lpstr>INDIKÁTORY</vt:lpstr>
      <vt:lpstr>11. ODKAZY</vt:lpstr>
      <vt:lpstr>Odkazy</vt:lpstr>
      <vt:lpstr>Odkazy</vt:lpstr>
      <vt:lpstr>odkazy</vt:lpstr>
      <vt:lpstr>odkazy</vt:lpstr>
      <vt:lpstr>odkazy</vt:lpstr>
      <vt:lpstr>Děkujeme za pozornost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Podpora prorodinných opatření obcí a dalších aktérů na místní úrovni Interní seminář</dc:title>
  <dc:creator>Jelínková Michaela Ing. (MPSV)</dc:creator>
  <cp:lastModifiedBy>mass mikulov</cp:lastModifiedBy>
  <cp:revision>66</cp:revision>
  <cp:lastPrinted>2017-01-11T08:10:48Z</cp:lastPrinted>
  <dcterms:created xsi:type="dcterms:W3CDTF">2016-11-25T12:59:48Z</dcterms:created>
  <dcterms:modified xsi:type="dcterms:W3CDTF">2020-07-07T12:04:44Z</dcterms:modified>
</cp:coreProperties>
</file>